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79"/>
  </p:notesMasterIdLst>
  <p:handoutMasterIdLst>
    <p:handoutMasterId r:id="rId80"/>
  </p:handoutMasterIdLst>
  <p:sldIdLst>
    <p:sldId id="3641" r:id="rId2"/>
    <p:sldId id="3642" r:id="rId3"/>
    <p:sldId id="3803" r:id="rId4"/>
    <p:sldId id="3804" r:id="rId5"/>
    <p:sldId id="3805" r:id="rId6"/>
    <p:sldId id="3806" r:id="rId7"/>
    <p:sldId id="3807" r:id="rId8"/>
    <p:sldId id="3808" r:id="rId9"/>
    <p:sldId id="3809" r:id="rId10"/>
    <p:sldId id="3810" r:id="rId11"/>
    <p:sldId id="3811" r:id="rId12"/>
    <p:sldId id="3812" r:id="rId13"/>
    <p:sldId id="3813" r:id="rId14"/>
    <p:sldId id="3814" r:id="rId15"/>
    <p:sldId id="3815" r:id="rId16"/>
    <p:sldId id="3816" r:id="rId17"/>
    <p:sldId id="3801" r:id="rId18"/>
    <p:sldId id="3802" r:id="rId19"/>
    <p:sldId id="3729" r:id="rId20"/>
    <p:sldId id="3732" r:id="rId21"/>
    <p:sldId id="3643" r:id="rId22"/>
    <p:sldId id="3645" r:id="rId23"/>
    <p:sldId id="3646" r:id="rId24"/>
    <p:sldId id="3647" r:id="rId25"/>
    <p:sldId id="3648" r:id="rId26"/>
    <p:sldId id="3650" r:id="rId27"/>
    <p:sldId id="3651" r:id="rId28"/>
    <p:sldId id="3739" r:id="rId29"/>
    <p:sldId id="3766" r:id="rId30"/>
    <p:sldId id="3767" r:id="rId31"/>
    <p:sldId id="3768" r:id="rId32"/>
    <p:sldId id="3769" r:id="rId33"/>
    <p:sldId id="3770" r:id="rId34"/>
    <p:sldId id="3771" r:id="rId35"/>
    <p:sldId id="3772" r:id="rId36"/>
    <p:sldId id="3773" r:id="rId37"/>
    <p:sldId id="3774" r:id="rId38"/>
    <p:sldId id="3775" r:id="rId39"/>
    <p:sldId id="3776" r:id="rId40"/>
    <p:sldId id="3777" r:id="rId41"/>
    <p:sldId id="3778" r:id="rId42"/>
    <p:sldId id="3779" r:id="rId43"/>
    <p:sldId id="3780" r:id="rId44"/>
    <p:sldId id="3781" r:id="rId45"/>
    <p:sldId id="3782" r:id="rId46"/>
    <p:sldId id="3783" r:id="rId47"/>
    <p:sldId id="3784" r:id="rId48"/>
    <p:sldId id="3785" r:id="rId49"/>
    <p:sldId id="3786" r:id="rId50"/>
    <p:sldId id="3787" r:id="rId51"/>
    <p:sldId id="3788" r:id="rId52"/>
    <p:sldId id="3791" r:id="rId53"/>
    <p:sldId id="3792" r:id="rId54"/>
    <p:sldId id="3795" r:id="rId55"/>
    <p:sldId id="3796" r:id="rId56"/>
    <p:sldId id="3797" r:id="rId57"/>
    <p:sldId id="3798" r:id="rId58"/>
    <p:sldId id="3799" r:id="rId59"/>
    <p:sldId id="3800" r:id="rId60"/>
    <p:sldId id="3740" r:id="rId61"/>
    <p:sldId id="3741" r:id="rId62"/>
    <p:sldId id="3742" r:id="rId63"/>
    <p:sldId id="3743" r:id="rId64"/>
    <p:sldId id="3744" r:id="rId65"/>
    <p:sldId id="3745" r:id="rId66"/>
    <p:sldId id="3746" r:id="rId67"/>
    <p:sldId id="3747" r:id="rId68"/>
    <p:sldId id="3748" r:id="rId69"/>
    <p:sldId id="3749" r:id="rId70"/>
    <p:sldId id="3750" r:id="rId71"/>
    <p:sldId id="3751" r:id="rId72"/>
    <p:sldId id="3752" r:id="rId73"/>
    <p:sldId id="3753" r:id="rId74"/>
    <p:sldId id="3756" r:id="rId75"/>
    <p:sldId id="3757" r:id="rId76"/>
    <p:sldId id="3758" r:id="rId77"/>
    <p:sldId id="3759" r:id="rId78"/>
  </p:sldIdLst>
  <p:sldSz cx="9144000" cy="5143500" type="screen16x9"/>
  <p:notesSz cx="6858000" cy="9144000"/>
  <p:defaultTextStyle>
    <a:defPPr>
      <a:defRPr lang="zh-CN"/>
    </a:defPPr>
    <a:lvl1pPr marL="0" algn="l" defTabSz="514350" rtl="0" eaLnBrk="1" latinLnBrk="0" hangingPunct="1">
      <a:defRPr sz="1100" kern="1200">
        <a:solidFill>
          <a:schemeClr val="tx1"/>
        </a:solidFill>
        <a:latin typeface="+mn-lt"/>
        <a:ea typeface="+mn-ea"/>
        <a:cs typeface="+mn-cs"/>
      </a:defRPr>
    </a:lvl1pPr>
    <a:lvl2pPr marL="257175" algn="l" defTabSz="514350" rtl="0" eaLnBrk="1" latinLnBrk="0" hangingPunct="1">
      <a:defRPr sz="1100" kern="1200">
        <a:solidFill>
          <a:schemeClr val="tx1"/>
        </a:solidFill>
        <a:latin typeface="+mn-lt"/>
        <a:ea typeface="+mn-ea"/>
        <a:cs typeface="+mn-cs"/>
      </a:defRPr>
    </a:lvl2pPr>
    <a:lvl3pPr marL="514350" algn="l" defTabSz="514350" rtl="0" eaLnBrk="1" latinLnBrk="0" hangingPunct="1">
      <a:defRPr sz="1100" kern="1200">
        <a:solidFill>
          <a:schemeClr val="tx1"/>
        </a:solidFill>
        <a:latin typeface="+mn-lt"/>
        <a:ea typeface="+mn-ea"/>
        <a:cs typeface="+mn-cs"/>
      </a:defRPr>
    </a:lvl3pPr>
    <a:lvl4pPr marL="771525" algn="l" defTabSz="514350" rtl="0" eaLnBrk="1" latinLnBrk="0" hangingPunct="1">
      <a:defRPr sz="1100" kern="1200">
        <a:solidFill>
          <a:schemeClr val="tx1"/>
        </a:solidFill>
        <a:latin typeface="+mn-lt"/>
        <a:ea typeface="+mn-ea"/>
        <a:cs typeface="+mn-cs"/>
      </a:defRPr>
    </a:lvl4pPr>
    <a:lvl5pPr marL="1028700" algn="l" defTabSz="514350" rtl="0" eaLnBrk="1" latinLnBrk="0" hangingPunct="1">
      <a:defRPr sz="1100" kern="1200">
        <a:solidFill>
          <a:schemeClr val="tx1"/>
        </a:solidFill>
        <a:latin typeface="+mn-lt"/>
        <a:ea typeface="+mn-ea"/>
        <a:cs typeface="+mn-cs"/>
      </a:defRPr>
    </a:lvl5pPr>
    <a:lvl6pPr marL="1285875" algn="l" defTabSz="514350" rtl="0" eaLnBrk="1" latinLnBrk="0" hangingPunct="1">
      <a:defRPr sz="1100" kern="1200">
        <a:solidFill>
          <a:schemeClr val="tx1"/>
        </a:solidFill>
        <a:latin typeface="+mn-lt"/>
        <a:ea typeface="+mn-ea"/>
        <a:cs typeface="+mn-cs"/>
      </a:defRPr>
    </a:lvl6pPr>
    <a:lvl7pPr marL="1543050" algn="l" defTabSz="514350" rtl="0" eaLnBrk="1" latinLnBrk="0" hangingPunct="1">
      <a:defRPr sz="1100" kern="1200">
        <a:solidFill>
          <a:schemeClr val="tx1"/>
        </a:solidFill>
        <a:latin typeface="+mn-lt"/>
        <a:ea typeface="+mn-ea"/>
        <a:cs typeface="+mn-cs"/>
      </a:defRPr>
    </a:lvl7pPr>
    <a:lvl8pPr marL="1800225" algn="l" defTabSz="514350" rtl="0" eaLnBrk="1" latinLnBrk="0" hangingPunct="1">
      <a:defRPr sz="1100" kern="1200">
        <a:solidFill>
          <a:schemeClr val="tx1"/>
        </a:solidFill>
        <a:latin typeface="+mn-lt"/>
        <a:ea typeface="+mn-ea"/>
        <a:cs typeface="+mn-cs"/>
      </a:defRPr>
    </a:lvl8pPr>
    <a:lvl9pPr marL="2057400" algn="l" defTabSz="514350" rtl="0" eaLnBrk="1" latinLnBrk="0" hangingPunct="1">
      <a:defRPr sz="11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486" userDrawn="1">
          <p15:clr>
            <a:srgbClr val="A4A3A4"/>
          </p15:clr>
        </p15:guide>
        <p15:guide id="5" pos="476" userDrawn="1">
          <p15:clr>
            <a:srgbClr val="A4A3A4"/>
          </p15:clr>
        </p15:guide>
        <p15:guide id="7" pos="523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D9FF"/>
    <a:srgbClr val="FF3300"/>
    <a:srgbClr val="43FFB6"/>
    <a:srgbClr val="00FEAD"/>
    <a:srgbClr val="003660"/>
    <a:srgbClr val="97FFD9"/>
    <a:srgbClr val="B79DFF"/>
    <a:srgbClr val="49F5FF"/>
    <a:srgbClr val="00B8BE"/>
    <a:srgbClr val="00C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3" autoAdjust="0"/>
    <p:restoredTop sz="93750" autoAdjust="0"/>
  </p:normalViewPr>
  <p:slideViewPr>
    <p:cSldViewPr showGuides="1">
      <p:cViewPr varScale="1">
        <p:scale>
          <a:sx n="82" d="100"/>
          <a:sy n="82" d="100"/>
        </p:scale>
        <p:origin x="654" y="90"/>
      </p:cViewPr>
      <p:guideLst>
        <p:guide orient="horz" pos="486"/>
        <p:guide pos="476"/>
        <p:guide pos="5239"/>
      </p:guideLst>
    </p:cSldViewPr>
  </p:slideViewPr>
  <p:notesTextViewPr>
    <p:cViewPr>
      <p:scale>
        <a:sx n="1" d="1"/>
        <a:sy n="1" d="1"/>
      </p:scale>
      <p:origin x="0" y="0"/>
    </p:cViewPr>
  </p:notesTextViewPr>
  <p:notesViewPr>
    <p:cSldViewPr showGuides="1">
      <p:cViewPr varScale="1">
        <p:scale>
          <a:sx n="51" d="100"/>
          <a:sy n="51" d="100"/>
        </p:scale>
        <p:origin x="271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2023/5/13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3370692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pPr/>
              <a:t>2023/5/13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pPr/>
              <a:t>‹#›</a:t>
            </a:fld>
            <a:endParaRPr lang="zh-CN" altLang="en-US"/>
          </a:p>
        </p:txBody>
      </p:sp>
    </p:spTree>
    <p:extLst>
      <p:ext uri="{BB962C8B-B14F-4D97-AF65-F5344CB8AC3E}">
        <p14:creationId xmlns:p14="http://schemas.microsoft.com/office/powerpoint/2010/main" val="445955470"/>
      </p:ext>
    </p:extLst>
  </p:cSld>
  <p:clrMap bg1="lt1" tx1="dk1" bg2="lt2" tx2="dk2" accent1="accent1" accent2="accent2" accent3="accent3" accent4="accent4" accent5="accent5" accent6="accent6" hlink="hlink" folHlink="folHlink"/>
  <p:notesStyle>
    <a:lvl1pPr marL="0" algn="l" defTabSz="514350" rtl="0" eaLnBrk="1" latinLnBrk="0" hangingPunct="1">
      <a:defRPr sz="700" kern="1200">
        <a:solidFill>
          <a:schemeClr val="tx1"/>
        </a:solidFill>
        <a:latin typeface="+mn-lt"/>
        <a:ea typeface="+mn-ea"/>
        <a:cs typeface="+mn-cs"/>
      </a:defRPr>
    </a:lvl1pPr>
    <a:lvl2pPr marL="257175" algn="l" defTabSz="514350" rtl="0" eaLnBrk="1" latinLnBrk="0" hangingPunct="1">
      <a:defRPr sz="700" kern="1200">
        <a:solidFill>
          <a:schemeClr val="tx1"/>
        </a:solidFill>
        <a:latin typeface="+mn-lt"/>
        <a:ea typeface="+mn-ea"/>
        <a:cs typeface="+mn-cs"/>
      </a:defRPr>
    </a:lvl2pPr>
    <a:lvl3pPr marL="514350" algn="l" defTabSz="514350" rtl="0" eaLnBrk="1" latinLnBrk="0" hangingPunct="1">
      <a:defRPr sz="700" kern="1200">
        <a:solidFill>
          <a:schemeClr val="tx1"/>
        </a:solidFill>
        <a:latin typeface="+mn-lt"/>
        <a:ea typeface="+mn-ea"/>
        <a:cs typeface="+mn-cs"/>
      </a:defRPr>
    </a:lvl3pPr>
    <a:lvl4pPr marL="771525" algn="l" defTabSz="514350" rtl="0" eaLnBrk="1" latinLnBrk="0" hangingPunct="1">
      <a:defRPr sz="700" kern="1200">
        <a:solidFill>
          <a:schemeClr val="tx1"/>
        </a:solidFill>
        <a:latin typeface="+mn-lt"/>
        <a:ea typeface="+mn-ea"/>
        <a:cs typeface="+mn-cs"/>
      </a:defRPr>
    </a:lvl4pPr>
    <a:lvl5pPr marL="1028700" algn="l" defTabSz="514350" rtl="0" eaLnBrk="1" latinLnBrk="0" hangingPunct="1">
      <a:defRPr sz="700" kern="1200">
        <a:solidFill>
          <a:schemeClr val="tx1"/>
        </a:solidFill>
        <a:latin typeface="+mn-lt"/>
        <a:ea typeface="+mn-ea"/>
        <a:cs typeface="+mn-cs"/>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单元">
    <p:spTree>
      <p:nvGrpSpPr>
        <p:cNvPr id="1" name=""/>
        <p:cNvGrpSpPr/>
        <p:nvPr/>
      </p:nvGrpSpPr>
      <p:grpSpPr>
        <a:xfrm>
          <a:off x="0" y="0"/>
          <a:ext cx="0" cy="0"/>
          <a:chOff x="0" y="0"/>
          <a:chExt cx="0" cy="0"/>
        </a:xfrm>
      </p:grpSpPr>
      <p:sp>
        <p:nvSpPr>
          <p:cNvPr id="5" name="文本占位符 4"/>
          <p:cNvSpPr>
            <a:spLocks noGrp="1"/>
          </p:cNvSpPr>
          <p:nvPr>
            <p:ph type="body" sz="quarter" idx="10" hasCustomPrompt="1"/>
          </p:nvPr>
        </p:nvSpPr>
        <p:spPr>
          <a:xfrm>
            <a:off x="612775" y="555625"/>
            <a:ext cx="6119813" cy="720725"/>
          </a:xfrm>
          <a:prstGeom prst="rect">
            <a:avLst/>
          </a:prstGeom>
        </p:spPr>
        <p:txBody>
          <a:bodyPr anchor="ctr"/>
          <a:lstStyle>
            <a:lvl1pPr marL="0" indent="0">
              <a:buNone/>
              <a:defRPr sz="2500" b="1">
                <a:solidFill>
                  <a:srgbClr val="FFFF00"/>
                </a:solidFill>
                <a:latin typeface="黑体" pitchFamily="49" charset="-122"/>
                <a:ea typeface="黑体" pitchFamily="49" charset="-122"/>
              </a:defRPr>
            </a:lvl1pPr>
          </a:lstStyle>
          <a:p>
            <a:pPr lvl="0"/>
            <a:r>
              <a:rPr lang="zh-CN" altLang="en-US" dirty="0"/>
              <a:t>单元名</a:t>
            </a:r>
          </a:p>
        </p:txBody>
      </p:sp>
      <p:sp>
        <p:nvSpPr>
          <p:cNvPr id="7" name="文本占位符 6"/>
          <p:cNvSpPr>
            <a:spLocks noGrp="1"/>
          </p:cNvSpPr>
          <p:nvPr>
            <p:ph type="body" sz="quarter" idx="11" hasCustomPrompt="1"/>
          </p:nvPr>
        </p:nvSpPr>
        <p:spPr>
          <a:xfrm>
            <a:off x="612775" y="1276350"/>
            <a:ext cx="6119813" cy="3240088"/>
          </a:xfrm>
          <a:prstGeom prst="rect">
            <a:avLst/>
          </a:prstGeom>
        </p:spPr>
        <p:txBody>
          <a:bodyPr/>
          <a:lstStyle>
            <a:lvl1pPr marL="0" indent="360000">
              <a:lnSpc>
                <a:spcPct val="150000"/>
              </a:lnSpc>
              <a:buNone/>
              <a:defRPr>
                <a:solidFill>
                  <a:schemeClr val="bg1"/>
                </a:solidFill>
                <a:latin typeface="黑体" pitchFamily="49" charset="-122"/>
                <a:ea typeface="黑体" pitchFamily="49" charset="-122"/>
              </a:defRPr>
            </a:lvl1pPr>
          </a:lstStyle>
          <a:p>
            <a:pPr lvl="0"/>
            <a:r>
              <a:rPr lang="zh-CN" altLang="en-US" dirty="0"/>
              <a:t>插入内容</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内容">
    <p:spTree>
      <p:nvGrpSpPr>
        <p:cNvPr id="1" name=""/>
        <p:cNvGrpSpPr/>
        <p:nvPr/>
      </p:nvGrpSpPr>
      <p:grpSpPr>
        <a:xfrm>
          <a:off x="0" y="0"/>
          <a:ext cx="0" cy="0"/>
          <a:chOff x="0" y="0"/>
          <a:chExt cx="0" cy="0"/>
        </a:xfrm>
      </p:grpSpPr>
      <p:sp>
        <p:nvSpPr>
          <p:cNvPr id="4" name="文本占位符 6"/>
          <p:cNvSpPr>
            <a:spLocks noGrp="1"/>
          </p:cNvSpPr>
          <p:nvPr>
            <p:ph type="body" sz="quarter" idx="11" hasCustomPrompt="1"/>
          </p:nvPr>
        </p:nvSpPr>
        <p:spPr>
          <a:xfrm>
            <a:off x="612775" y="1347750"/>
            <a:ext cx="6119813" cy="792000"/>
          </a:xfrm>
          <a:prstGeom prst="rect">
            <a:avLst/>
          </a:prstGeom>
        </p:spPr>
        <p:txBody>
          <a:bodyPr/>
          <a:lstStyle>
            <a:lvl1pPr marL="0" indent="360000" algn="ctr">
              <a:lnSpc>
                <a:spcPct val="150000"/>
              </a:lnSpc>
              <a:buNone/>
              <a:defRPr sz="3000" b="1">
                <a:solidFill>
                  <a:srgbClr val="FFFF00"/>
                </a:solidFill>
                <a:latin typeface="微软雅黑" pitchFamily="34" charset="-122"/>
                <a:ea typeface="微软雅黑" pitchFamily="34" charset="-122"/>
              </a:defRPr>
            </a:lvl1pPr>
          </a:lstStyle>
          <a:p>
            <a:pPr lvl="0"/>
            <a:r>
              <a:rPr lang="zh-CN" altLang="en-US"/>
              <a:t>章名称</a:t>
            </a:r>
          </a:p>
        </p:txBody>
      </p:sp>
    </p:spTree>
    <p:extLst>
      <p:ext uri="{BB962C8B-B14F-4D97-AF65-F5344CB8AC3E}">
        <p14:creationId xmlns:p14="http://schemas.microsoft.com/office/powerpoint/2010/main" val="640321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考情分析">
    <p:spTree>
      <p:nvGrpSpPr>
        <p:cNvPr id="1" name=""/>
        <p:cNvGrpSpPr/>
        <p:nvPr/>
      </p:nvGrpSpPr>
      <p:grpSpPr>
        <a:xfrm>
          <a:off x="0" y="0"/>
          <a:ext cx="0" cy="0"/>
          <a:chOff x="0" y="0"/>
          <a:chExt cx="0" cy="0"/>
        </a:xfrm>
      </p:grpSpPr>
      <p:sp>
        <p:nvSpPr>
          <p:cNvPr id="5" name="文本占位符 4"/>
          <p:cNvSpPr>
            <a:spLocks noGrp="1"/>
          </p:cNvSpPr>
          <p:nvPr>
            <p:ph type="body" sz="quarter" idx="10" hasCustomPrompt="1"/>
          </p:nvPr>
        </p:nvSpPr>
        <p:spPr>
          <a:xfrm>
            <a:off x="612775" y="555625"/>
            <a:ext cx="6119813" cy="720725"/>
          </a:xfrm>
          <a:prstGeom prst="rect">
            <a:avLst/>
          </a:prstGeom>
        </p:spPr>
        <p:txBody>
          <a:bodyPr anchor="ctr"/>
          <a:lstStyle>
            <a:lvl1pPr marL="0" indent="0" algn="ctr">
              <a:buNone/>
              <a:defRPr sz="2500" b="1">
                <a:solidFill>
                  <a:srgbClr val="FF3300"/>
                </a:solidFill>
                <a:latin typeface="黑体" pitchFamily="49" charset="-122"/>
                <a:ea typeface="黑体" pitchFamily="49" charset="-122"/>
              </a:defRPr>
            </a:lvl1pPr>
          </a:lstStyle>
          <a:p>
            <a:pPr lvl="0"/>
            <a:r>
              <a:rPr lang="zh-CN" altLang="en-US" dirty="0"/>
              <a:t>本章考情分析</a:t>
            </a:r>
          </a:p>
        </p:txBody>
      </p:sp>
      <p:sp>
        <p:nvSpPr>
          <p:cNvPr id="12" name="文本占位符 6"/>
          <p:cNvSpPr>
            <a:spLocks noGrp="1"/>
          </p:cNvSpPr>
          <p:nvPr>
            <p:ph type="body" sz="quarter" idx="11" hasCustomPrompt="1"/>
          </p:nvPr>
        </p:nvSpPr>
        <p:spPr>
          <a:xfrm>
            <a:off x="612775" y="1276350"/>
            <a:ext cx="6119813" cy="3240088"/>
          </a:xfrm>
          <a:prstGeom prst="rect">
            <a:avLst/>
          </a:prstGeom>
        </p:spPr>
        <p:txBody>
          <a:bodyPr/>
          <a:lstStyle>
            <a:lvl1pPr marL="0" indent="360000">
              <a:lnSpc>
                <a:spcPct val="150000"/>
              </a:lnSpc>
              <a:buNone/>
              <a:defRPr>
                <a:solidFill>
                  <a:schemeClr val="bg1"/>
                </a:solidFill>
                <a:latin typeface="黑体" pitchFamily="49" charset="-122"/>
                <a:ea typeface="黑体" pitchFamily="49" charset="-122"/>
              </a:defRPr>
            </a:lvl1pPr>
          </a:lstStyle>
          <a:p>
            <a:pPr lvl="0"/>
            <a:r>
              <a:rPr lang="zh-CN" altLang="en-US"/>
              <a:t>插入内容</a:t>
            </a:r>
          </a:p>
        </p:txBody>
      </p:sp>
    </p:spTree>
    <p:extLst>
      <p:ext uri="{BB962C8B-B14F-4D97-AF65-F5344CB8AC3E}">
        <p14:creationId xmlns:p14="http://schemas.microsoft.com/office/powerpoint/2010/main" val="13491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考点">
    <p:spTree>
      <p:nvGrpSpPr>
        <p:cNvPr id="1" name=""/>
        <p:cNvGrpSpPr/>
        <p:nvPr/>
      </p:nvGrpSpPr>
      <p:grpSpPr>
        <a:xfrm>
          <a:off x="0" y="0"/>
          <a:ext cx="0" cy="0"/>
          <a:chOff x="0" y="0"/>
          <a:chExt cx="0" cy="0"/>
        </a:xfrm>
      </p:grpSpPr>
      <p:sp>
        <p:nvSpPr>
          <p:cNvPr id="5" name="文本占位符 4"/>
          <p:cNvSpPr>
            <a:spLocks noGrp="1"/>
          </p:cNvSpPr>
          <p:nvPr>
            <p:ph type="body" sz="quarter" idx="11" hasCustomPrompt="1"/>
          </p:nvPr>
        </p:nvSpPr>
        <p:spPr>
          <a:xfrm>
            <a:off x="828187" y="1347750"/>
            <a:ext cx="6119813" cy="1008000"/>
          </a:xfrm>
          <a:prstGeom prst="rect">
            <a:avLst/>
          </a:prstGeom>
        </p:spPr>
        <p:txBody>
          <a:bodyPr anchor="ctr"/>
          <a:lstStyle>
            <a:lvl1pPr marL="0" indent="0">
              <a:buNone/>
              <a:defRPr sz="2800" b="1" baseline="0">
                <a:solidFill>
                  <a:srgbClr val="FFFF00"/>
                </a:solidFill>
                <a:latin typeface="黑体" pitchFamily="49" charset="-122"/>
                <a:ea typeface="黑体" pitchFamily="49" charset="-122"/>
              </a:defRPr>
            </a:lvl1pPr>
          </a:lstStyle>
          <a:p>
            <a:pPr lvl="0"/>
            <a:r>
              <a:rPr lang="zh-CN" altLang="en-US"/>
              <a:t>考点</a:t>
            </a:r>
          </a:p>
        </p:txBody>
      </p:sp>
      <p:sp>
        <p:nvSpPr>
          <p:cNvPr id="6" name="文本占位符 4"/>
          <p:cNvSpPr>
            <a:spLocks noGrp="1"/>
          </p:cNvSpPr>
          <p:nvPr>
            <p:ph type="body" sz="quarter" idx="13" hasCustomPrompt="1"/>
          </p:nvPr>
        </p:nvSpPr>
        <p:spPr>
          <a:xfrm>
            <a:off x="827412" y="2211750"/>
            <a:ext cx="6119813" cy="792000"/>
          </a:xfrm>
          <a:prstGeom prst="rect">
            <a:avLst/>
          </a:prstGeom>
        </p:spPr>
        <p:txBody>
          <a:bodyPr anchor="ctr"/>
          <a:lstStyle>
            <a:lvl1pPr marL="0" indent="0">
              <a:buNone/>
              <a:defRPr sz="2400" b="0" baseline="0">
                <a:solidFill>
                  <a:schemeClr val="bg1"/>
                </a:solidFill>
                <a:latin typeface="黑体" pitchFamily="49" charset="-122"/>
                <a:ea typeface="黑体" pitchFamily="49" charset="-122"/>
              </a:defRPr>
            </a:lvl1pPr>
          </a:lstStyle>
          <a:p>
            <a:pPr lvl="0"/>
            <a:r>
              <a:rPr lang="zh-CN" altLang="en-US"/>
              <a:t>名称</a:t>
            </a:r>
          </a:p>
        </p:txBody>
      </p:sp>
    </p:spTree>
    <p:extLst>
      <p:ext uri="{BB962C8B-B14F-4D97-AF65-F5344CB8AC3E}">
        <p14:creationId xmlns:p14="http://schemas.microsoft.com/office/powerpoint/2010/main" val="5321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小标题">
    <p:spTree>
      <p:nvGrpSpPr>
        <p:cNvPr id="1" name=""/>
        <p:cNvGrpSpPr/>
        <p:nvPr/>
      </p:nvGrpSpPr>
      <p:grpSpPr>
        <a:xfrm>
          <a:off x="0" y="0"/>
          <a:ext cx="0" cy="0"/>
          <a:chOff x="0" y="0"/>
          <a:chExt cx="0" cy="0"/>
        </a:xfrm>
      </p:grpSpPr>
      <p:sp>
        <p:nvSpPr>
          <p:cNvPr id="7" name="矩形: 圆角 16"/>
          <p:cNvSpPr/>
          <p:nvPr userDrawn="1"/>
        </p:nvSpPr>
        <p:spPr>
          <a:xfrm>
            <a:off x="615725" y="633095"/>
            <a:ext cx="6116863" cy="516255"/>
          </a:xfrm>
          <a:prstGeom prst="roundRect">
            <a:avLst>
              <a:gd name="adj" fmla="val 50000"/>
            </a:avLst>
          </a:prstGeom>
          <a:solidFill>
            <a:schemeClr val="bg1">
              <a:alpha val="80000"/>
            </a:schemeClr>
          </a:solidFill>
          <a:ln>
            <a:noFill/>
          </a:ln>
          <a:effectLst>
            <a:outerShdw blurRad="1270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userDrawn="1"/>
        </p:nvGrpSpPr>
        <p:grpSpPr>
          <a:xfrm>
            <a:off x="-198755" y="497840"/>
            <a:ext cx="742950" cy="731520"/>
            <a:chOff x="-313" y="409"/>
            <a:chExt cx="1170" cy="1152"/>
          </a:xfrm>
        </p:grpSpPr>
        <p:sp>
          <p:nvSpPr>
            <p:cNvPr id="13" name="Freeform 17"/>
            <p:cNvSpPr>
              <a:spLocks noChangeAspect="1"/>
            </p:cNvSpPr>
            <p:nvPr/>
          </p:nvSpPr>
          <p:spPr bwMode="auto">
            <a:xfrm>
              <a:off x="-313" y="409"/>
              <a:ext cx="1170" cy="1153"/>
            </a:xfrm>
            <a:custGeom>
              <a:avLst/>
              <a:gdLst>
                <a:gd name="T0" fmla="*/ 1938337 w 145"/>
                <a:gd name="T1" fmla="*/ 987447 h 143"/>
                <a:gd name="T2" fmla="*/ 1777923 w 145"/>
                <a:gd name="T3" fmla="*/ 1174262 h 143"/>
                <a:gd name="T4" fmla="*/ 106943 w 145"/>
                <a:gd name="T5" fmla="*/ 1908175 h 143"/>
                <a:gd name="T6" fmla="*/ 26736 w 145"/>
                <a:gd name="T7" fmla="*/ 1881487 h 143"/>
                <a:gd name="T8" fmla="*/ 0 w 145"/>
                <a:gd name="T9" fmla="*/ 1801424 h 143"/>
                <a:gd name="T10" fmla="*/ 80207 w 145"/>
                <a:gd name="T11" fmla="*/ 1441139 h 143"/>
                <a:gd name="T12" fmla="*/ 668392 w 145"/>
                <a:gd name="T13" fmla="*/ 974103 h 143"/>
                <a:gd name="T14" fmla="*/ 280725 w 145"/>
                <a:gd name="T15" fmla="*/ 587131 h 143"/>
                <a:gd name="T16" fmla="*/ 387667 w 145"/>
                <a:gd name="T17" fmla="*/ 106751 h 143"/>
                <a:gd name="T18" fmla="*/ 481242 w 145"/>
                <a:gd name="T19" fmla="*/ 13344 h 143"/>
                <a:gd name="T20" fmla="*/ 588185 w 145"/>
                <a:gd name="T21" fmla="*/ 40032 h 143"/>
                <a:gd name="T22" fmla="*/ 1844762 w 145"/>
                <a:gd name="T23" fmla="*/ 813977 h 143"/>
                <a:gd name="T24" fmla="*/ 1938337 w 145"/>
                <a:gd name="T25" fmla="*/ 987447 h 1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5" h="143">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bg1">
                <a:alpha val="80000"/>
              </a:schemeClr>
            </a:solidFill>
            <a:ln>
              <a:noFill/>
            </a:ln>
          </p:spPr>
          <p:txBody>
            <a:bodyPr anchor="ctr"/>
            <a:lstStyle/>
            <a:p>
              <a:endParaRPr lang="zh-CN" altLang="en-US"/>
            </a:p>
          </p:txBody>
        </p:sp>
        <p:grpSp>
          <p:nvGrpSpPr>
            <p:cNvPr id="14" name="组合 13"/>
            <p:cNvGrpSpPr/>
            <p:nvPr/>
          </p:nvGrpSpPr>
          <p:grpSpPr>
            <a:xfrm>
              <a:off x="126" y="811"/>
              <a:ext cx="435" cy="436"/>
              <a:chOff x="9210675" y="1249363"/>
              <a:chExt cx="495301" cy="496887"/>
            </a:xfrm>
            <a:solidFill>
              <a:srgbClr val="32377B"/>
            </a:solidFill>
          </p:grpSpPr>
          <p:sp>
            <p:nvSpPr>
              <p:cNvPr id="15" name="Oval 131"/>
              <p:cNvSpPr>
                <a:spLocks noChangeArrowheads="1"/>
              </p:cNvSpPr>
              <p:nvPr/>
            </p:nvSpPr>
            <p:spPr bwMode="auto">
              <a:xfrm>
                <a:off x="9420225" y="1460500"/>
                <a:ext cx="74613" cy="746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32"/>
              <p:cNvSpPr/>
              <p:nvPr/>
            </p:nvSpPr>
            <p:spPr bwMode="auto">
              <a:xfrm>
                <a:off x="9477375" y="1516063"/>
                <a:ext cx="96838" cy="98425"/>
              </a:xfrm>
              <a:custGeom>
                <a:avLst/>
                <a:gdLst>
                  <a:gd name="T0" fmla="*/ 14 w 26"/>
                  <a:gd name="T1" fmla="*/ 0 h 26"/>
                  <a:gd name="T2" fmla="*/ 13 w 26"/>
                  <a:gd name="T3" fmla="*/ 3 h 26"/>
                  <a:gd name="T4" fmla="*/ 9 w 26"/>
                  <a:gd name="T5" fmla="*/ 9 h 26"/>
                  <a:gd name="T6" fmla="*/ 2 w 26"/>
                  <a:gd name="T7" fmla="*/ 13 h 26"/>
                  <a:gd name="T8" fmla="*/ 0 w 26"/>
                  <a:gd name="T9" fmla="*/ 14 h 26"/>
                  <a:gd name="T10" fmla="*/ 0 w 26"/>
                  <a:gd name="T11" fmla="*/ 14 h 26"/>
                  <a:gd name="T12" fmla="*/ 12 w 26"/>
                  <a:gd name="T13" fmla="*/ 26 h 26"/>
                  <a:gd name="T14" fmla="*/ 13 w 26"/>
                  <a:gd name="T15" fmla="*/ 13 h 26"/>
                  <a:gd name="T16" fmla="*/ 26 w 26"/>
                  <a:gd name="T17" fmla="*/ 12 h 26"/>
                  <a:gd name="T18" fmla="*/ 14 w 26"/>
                  <a:gd name="T1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4" y="0"/>
                    </a:moveTo>
                    <a:cubicBezTo>
                      <a:pt x="13" y="1"/>
                      <a:pt x="13" y="2"/>
                      <a:pt x="13" y="3"/>
                    </a:cubicBezTo>
                    <a:cubicBezTo>
                      <a:pt x="12" y="5"/>
                      <a:pt x="10" y="7"/>
                      <a:pt x="9" y="9"/>
                    </a:cubicBezTo>
                    <a:cubicBezTo>
                      <a:pt x="7" y="11"/>
                      <a:pt x="5" y="12"/>
                      <a:pt x="2" y="13"/>
                    </a:cubicBezTo>
                    <a:cubicBezTo>
                      <a:pt x="2" y="13"/>
                      <a:pt x="1" y="14"/>
                      <a:pt x="0" y="14"/>
                    </a:cubicBezTo>
                    <a:cubicBezTo>
                      <a:pt x="0" y="14"/>
                      <a:pt x="0" y="14"/>
                      <a:pt x="0" y="14"/>
                    </a:cubicBezTo>
                    <a:cubicBezTo>
                      <a:pt x="12" y="26"/>
                      <a:pt x="12" y="26"/>
                      <a:pt x="12" y="26"/>
                    </a:cubicBezTo>
                    <a:cubicBezTo>
                      <a:pt x="13" y="13"/>
                      <a:pt x="13" y="13"/>
                      <a:pt x="13" y="13"/>
                    </a:cubicBezTo>
                    <a:cubicBezTo>
                      <a:pt x="26" y="12"/>
                      <a:pt x="26" y="12"/>
                      <a:pt x="26" y="12"/>
                    </a:cubicBezTo>
                    <a:cubicBezTo>
                      <a:pt x="14" y="0"/>
                      <a:pt x="14" y="0"/>
                      <a:pt x="1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33"/>
              <p:cNvSpPr/>
              <p:nvPr/>
            </p:nvSpPr>
            <p:spPr bwMode="auto">
              <a:xfrm>
                <a:off x="9210675" y="1504950"/>
                <a:ext cx="239713" cy="241300"/>
              </a:xfrm>
              <a:custGeom>
                <a:avLst/>
                <a:gdLst>
                  <a:gd name="T0" fmla="*/ 52 w 64"/>
                  <a:gd name="T1" fmla="*/ 12 h 64"/>
                  <a:gd name="T2" fmla="*/ 48 w 64"/>
                  <a:gd name="T3" fmla="*/ 6 h 64"/>
                  <a:gd name="T4" fmla="*/ 46 w 64"/>
                  <a:gd name="T5" fmla="*/ 0 h 64"/>
                  <a:gd name="T6" fmla="*/ 4 w 64"/>
                  <a:gd name="T7" fmla="*/ 30 h 64"/>
                  <a:gd name="T8" fmla="*/ 11 w 64"/>
                  <a:gd name="T9" fmla="*/ 53 h 64"/>
                  <a:gd name="T10" fmla="*/ 34 w 64"/>
                  <a:gd name="T11" fmla="*/ 60 h 64"/>
                  <a:gd name="T12" fmla="*/ 64 w 64"/>
                  <a:gd name="T13" fmla="*/ 18 h 64"/>
                  <a:gd name="T14" fmla="*/ 58 w 64"/>
                  <a:gd name="T15" fmla="*/ 16 h 64"/>
                  <a:gd name="T16" fmla="*/ 52 w 64"/>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4">
                    <a:moveTo>
                      <a:pt x="52" y="12"/>
                    </a:moveTo>
                    <a:cubicBezTo>
                      <a:pt x="50" y="10"/>
                      <a:pt x="49" y="8"/>
                      <a:pt x="48" y="6"/>
                    </a:cubicBezTo>
                    <a:cubicBezTo>
                      <a:pt x="47" y="4"/>
                      <a:pt x="46" y="2"/>
                      <a:pt x="46" y="0"/>
                    </a:cubicBezTo>
                    <a:cubicBezTo>
                      <a:pt x="30" y="12"/>
                      <a:pt x="4" y="30"/>
                      <a:pt x="4" y="30"/>
                    </a:cubicBezTo>
                    <a:cubicBezTo>
                      <a:pt x="0" y="34"/>
                      <a:pt x="3" y="44"/>
                      <a:pt x="11" y="53"/>
                    </a:cubicBezTo>
                    <a:cubicBezTo>
                      <a:pt x="20" y="61"/>
                      <a:pt x="30" y="64"/>
                      <a:pt x="34" y="60"/>
                    </a:cubicBezTo>
                    <a:cubicBezTo>
                      <a:pt x="34" y="60"/>
                      <a:pt x="53" y="34"/>
                      <a:pt x="64" y="18"/>
                    </a:cubicBezTo>
                    <a:cubicBezTo>
                      <a:pt x="62" y="17"/>
                      <a:pt x="60" y="17"/>
                      <a:pt x="58" y="16"/>
                    </a:cubicBezTo>
                    <a:cubicBezTo>
                      <a:pt x="56" y="15"/>
                      <a:pt x="54" y="14"/>
                      <a:pt x="52"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34"/>
              <p:cNvSpPr/>
              <p:nvPr/>
            </p:nvSpPr>
            <p:spPr bwMode="auto">
              <a:xfrm>
                <a:off x="9466263" y="1249363"/>
                <a:ext cx="239713" cy="241300"/>
              </a:xfrm>
              <a:custGeom>
                <a:avLst/>
                <a:gdLst>
                  <a:gd name="T0" fmla="*/ 53 w 64"/>
                  <a:gd name="T1" fmla="*/ 11 h 64"/>
                  <a:gd name="T2" fmla="*/ 30 w 64"/>
                  <a:gd name="T3" fmla="*/ 4 h 64"/>
                  <a:gd name="T4" fmla="*/ 0 w 64"/>
                  <a:gd name="T5" fmla="*/ 46 h 64"/>
                  <a:gd name="T6" fmla="*/ 5 w 64"/>
                  <a:gd name="T7" fmla="*/ 48 h 64"/>
                  <a:gd name="T8" fmla="*/ 12 w 64"/>
                  <a:gd name="T9" fmla="*/ 52 h 64"/>
                  <a:gd name="T10" fmla="*/ 16 w 64"/>
                  <a:gd name="T11" fmla="*/ 58 h 64"/>
                  <a:gd name="T12" fmla="*/ 17 w 64"/>
                  <a:gd name="T13" fmla="*/ 64 h 64"/>
                  <a:gd name="T14" fmla="*/ 60 w 64"/>
                  <a:gd name="T15" fmla="*/ 34 h 64"/>
                  <a:gd name="T16" fmla="*/ 53 w 64"/>
                  <a:gd name="T17" fmla="*/ 1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4">
                    <a:moveTo>
                      <a:pt x="53" y="11"/>
                    </a:moveTo>
                    <a:cubicBezTo>
                      <a:pt x="44" y="3"/>
                      <a:pt x="34" y="0"/>
                      <a:pt x="30" y="4"/>
                    </a:cubicBezTo>
                    <a:cubicBezTo>
                      <a:pt x="30" y="4"/>
                      <a:pt x="11" y="30"/>
                      <a:pt x="0" y="46"/>
                    </a:cubicBezTo>
                    <a:cubicBezTo>
                      <a:pt x="2" y="47"/>
                      <a:pt x="4" y="47"/>
                      <a:pt x="5" y="48"/>
                    </a:cubicBezTo>
                    <a:cubicBezTo>
                      <a:pt x="8" y="49"/>
                      <a:pt x="10" y="50"/>
                      <a:pt x="12" y="52"/>
                    </a:cubicBezTo>
                    <a:cubicBezTo>
                      <a:pt x="13" y="54"/>
                      <a:pt x="15" y="56"/>
                      <a:pt x="16" y="58"/>
                    </a:cubicBezTo>
                    <a:cubicBezTo>
                      <a:pt x="17" y="60"/>
                      <a:pt x="17" y="62"/>
                      <a:pt x="17" y="64"/>
                    </a:cubicBezTo>
                    <a:cubicBezTo>
                      <a:pt x="33" y="53"/>
                      <a:pt x="60" y="34"/>
                      <a:pt x="60" y="34"/>
                    </a:cubicBezTo>
                    <a:cubicBezTo>
                      <a:pt x="64" y="30"/>
                      <a:pt x="61" y="20"/>
                      <a:pt x="5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4" name="文本占位符 2"/>
          <p:cNvSpPr>
            <a:spLocks noGrp="1"/>
          </p:cNvSpPr>
          <p:nvPr>
            <p:ph type="body" sz="quarter" idx="11" hasCustomPrompt="1"/>
          </p:nvPr>
        </p:nvSpPr>
        <p:spPr>
          <a:xfrm>
            <a:off x="612000" y="555750"/>
            <a:ext cx="6120588" cy="720600"/>
          </a:xfrm>
          <a:prstGeom prst="rect">
            <a:avLst/>
          </a:prstGeom>
        </p:spPr>
        <p:txBody>
          <a:bodyPr anchor="ctr"/>
          <a:lstStyle>
            <a:lvl1pPr marL="0" indent="0" algn="ctr">
              <a:buNone/>
              <a:defRPr sz="2100" b="0">
                <a:solidFill>
                  <a:srgbClr val="FF3300"/>
                </a:solidFill>
                <a:latin typeface="黑体" pitchFamily="49" charset="-122"/>
                <a:ea typeface="黑体" pitchFamily="49" charset="-122"/>
              </a:defRPr>
            </a:lvl1pPr>
          </a:lstStyle>
          <a:p>
            <a:pPr lvl="0"/>
            <a:r>
              <a:rPr lang="zh-CN" altLang="en-US"/>
              <a:t>插入标题</a:t>
            </a:r>
          </a:p>
        </p:txBody>
      </p:sp>
      <p:sp>
        <p:nvSpPr>
          <p:cNvPr id="11" name="文本占位符 6"/>
          <p:cNvSpPr>
            <a:spLocks noGrp="1"/>
          </p:cNvSpPr>
          <p:nvPr>
            <p:ph type="body" sz="quarter" idx="12" hasCustomPrompt="1"/>
          </p:nvPr>
        </p:nvSpPr>
        <p:spPr>
          <a:xfrm>
            <a:off x="612775" y="1276350"/>
            <a:ext cx="6119813" cy="3240088"/>
          </a:xfrm>
          <a:prstGeom prst="rect">
            <a:avLst/>
          </a:prstGeom>
        </p:spPr>
        <p:txBody>
          <a:bodyPr/>
          <a:lstStyle>
            <a:lvl1pPr marL="0" indent="360000">
              <a:lnSpc>
                <a:spcPct val="150000"/>
              </a:lnSpc>
              <a:buNone/>
              <a:defRPr sz="1600">
                <a:solidFill>
                  <a:schemeClr val="bg1"/>
                </a:solidFill>
                <a:latin typeface="黑体" pitchFamily="49" charset="-122"/>
                <a:ea typeface="黑体" pitchFamily="49" charset="-122"/>
              </a:defRPr>
            </a:lvl1pPr>
          </a:lstStyle>
          <a:p>
            <a:pPr lvl="0"/>
            <a:r>
              <a:rPr lang="zh-CN" altLang="en-US" dirty="0"/>
              <a:t>插入内容</a:t>
            </a:r>
          </a:p>
        </p:txBody>
      </p:sp>
    </p:spTree>
    <p:extLst>
      <p:ext uri="{BB962C8B-B14F-4D97-AF65-F5344CB8AC3E}">
        <p14:creationId xmlns:p14="http://schemas.microsoft.com/office/powerpoint/2010/main" val="53213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解释、例题">
    <p:spTree>
      <p:nvGrpSpPr>
        <p:cNvPr id="1" name=""/>
        <p:cNvGrpSpPr/>
        <p:nvPr/>
      </p:nvGrpSpPr>
      <p:grpSpPr>
        <a:xfrm>
          <a:off x="0" y="0"/>
          <a:ext cx="0" cy="0"/>
          <a:chOff x="0" y="0"/>
          <a:chExt cx="0" cy="0"/>
        </a:xfrm>
      </p:grpSpPr>
      <p:sp>
        <p:nvSpPr>
          <p:cNvPr id="4" name="文本占位符 6"/>
          <p:cNvSpPr>
            <a:spLocks noGrp="1"/>
          </p:cNvSpPr>
          <p:nvPr>
            <p:ph type="body" sz="quarter" idx="11" hasCustomPrompt="1"/>
          </p:nvPr>
        </p:nvSpPr>
        <p:spPr>
          <a:xfrm>
            <a:off x="612775" y="843750"/>
            <a:ext cx="6119813" cy="3240088"/>
          </a:xfrm>
          <a:prstGeom prst="rect">
            <a:avLst/>
          </a:prstGeom>
        </p:spPr>
        <p:txBody>
          <a:bodyPr/>
          <a:lstStyle>
            <a:lvl1pPr marL="0" indent="360000">
              <a:lnSpc>
                <a:spcPct val="150000"/>
              </a:lnSpc>
              <a:buNone/>
              <a:defRPr>
                <a:solidFill>
                  <a:schemeClr val="bg1"/>
                </a:solidFill>
                <a:latin typeface="黑体" pitchFamily="49" charset="-122"/>
                <a:ea typeface="黑体" pitchFamily="49" charset="-122"/>
              </a:defRPr>
            </a:lvl1pPr>
          </a:lstStyle>
          <a:p>
            <a:pPr lvl="0"/>
            <a:r>
              <a:rPr lang="zh-CN" altLang="en-US"/>
              <a:t>插入解释</a:t>
            </a:r>
          </a:p>
        </p:txBody>
      </p:sp>
      <p:grpSp>
        <p:nvGrpSpPr>
          <p:cNvPr id="6" name="组合 5"/>
          <p:cNvGrpSpPr/>
          <p:nvPr userDrawn="1"/>
        </p:nvGrpSpPr>
        <p:grpSpPr>
          <a:xfrm>
            <a:off x="-252000" y="339750"/>
            <a:ext cx="1258620" cy="1256810"/>
            <a:chOff x="-428" y="-325"/>
            <a:chExt cx="2240" cy="2206"/>
          </a:xfrm>
        </p:grpSpPr>
        <p:sp>
          <p:nvSpPr>
            <p:cNvPr id="7" name="Freeform 17"/>
            <p:cNvSpPr>
              <a:spLocks noChangeAspect="1"/>
            </p:cNvSpPr>
            <p:nvPr/>
          </p:nvSpPr>
          <p:spPr bwMode="auto">
            <a:xfrm>
              <a:off x="-428" y="-325"/>
              <a:ext cx="2241" cy="2207"/>
            </a:xfrm>
            <a:custGeom>
              <a:avLst/>
              <a:gdLst>
                <a:gd name="T0" fmla="*/ 1938337 w 145"/>
                <a:gd name="T1" fmla="*/ 987447 h 143"/>
                <a:gd name="T2" fmla="*/ 1777923 w 145"/>
                <a:gd name="T3" fmla="*/ 1174262 h 143"/>
                <a:gd name="T4" fmla="*/ 106943 w 145"/>
                <a:gd name="T5" fmla="*/ 1908175 h 143"/>
                <a:gd name="T6" fmla="*/ 26736 w 145"/>
                <a:gd name="T7" fmla="*/ 1881487 h 143"/>
                <a:gd name="T8" fmla="*/ 0 w 145"/>
                <a:gd name="T9" fmla="*/ 1801424 h 143"/>
                <a:gd name="T10" fmla="*/ 80207 w 145"/>
                <a:gd name="T11" fmla="*/ 1441139 h 143"/>
                <a:gd name="T12" fmla="*/ 668392 w 145"/>
                <a:gd name="T13" fmla="*/ 974103 h 143"/>
                <a:gd name="T14" fmla="*/ 280725 w 145"/>
                <a:gd name="T15" fmla="*/ 587131 h 143"/>
                <a:gd name="T16" fmla="*/ 387667 w 145"/>
                <a:gd name="T17" fmla="*/ 106751 h 143"/>
                <a:gd name="T18" fmla="*/ 481242 w 145"/>
                <a:gd name="T19" fmla="*/ 13344 h 143"/>
                <a:gd name="T20" fmla="*/ 588185 w 145"/>
                <a:gd name="T21" fmla="*/ 40032 h 143"/>
                <a:gd name="T22" fmla="*/ 1844762 w 145"/>
                <a:gd name="T23" fmla="*/ 813977 h 143"/>
                <a:gd name="T24" fmla="*/ 1938337 w 145"/>
                <a:gd name="T25" fmla="*/ 987447 h 1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5" h="143">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bg1">
                <a:alpha val="85000"/>
              </a:schemeClr>
            </a:solidFill>
            <a:ln>
              <a:noFill/>
            </a:ln>
          </p:spPr>
          <p:txBody>
            <a:bodyPr anchor="ctr"/>
            <a:lstStyle/>
            <a:p>
              <a:endParaRPr lang="zh-CN" altLang="en-US"/>
            </a:p>
          </p:txBody>
        </p:sp>
        <p:grpSp>
          <p:nvGrpSpPr>
            <p:cNvPr id="8" name="组合 7"/>
            <p:cNvGrpSpPr/>
            <p:nvPr/>
          </p:nvGrpSpPr>
          <p:grpSpPr>
            <a:xfrm>
              <a:off x="441" y="523"/>
              <a:ext cx="858" cy="525"/>
              <a:chOff x="11358680" y="1949307"/>
              <a:chExt cx="481013" cy="293688"/>
            </a:xfrm>
            <a:solidFill>
              <a:srgbClr val="32377B"/>
            </a:solidFill>
          </p:grpSpPr>
          <p:sp>
            <p:nvSpPr>
              <p:cNvPr id="9" name="Freeform 125"/>
              <p:cNvSpPr/>
              <p:nvPr/>
            </p:nvSpPr>
            <p:spPr bwMode="auto">
              <a:xfrm>
                <a:off x="11358680" y="1949307"/>
                <a:ext cx="481013" cy="184150"/>
              </a:xfrm>
              <a:custGeom>
                <a:avLst/>
                <a:gdLst>
                  <a:gd name="T0" fmla="*/ 303 w 303"/>
                  <a:gd name="T1" fmla="*/ 57 h 116"/>
                  <a:gd name="T2" fmla="*/ 152 w 303"/>
                  <a:gd name="T3" fmla="*/ 0 h 116"/>
                  <a:gd name="T4" fmla="*/ 0 w 303"/>
                  <a:gd name="T5" fmla="*/ 57 h 116"/>
                  <a:gd name="T6" fmla="*/ 152 w 303"/>
                  <a:gd name="T7" fmla="*/ 116 h 116"/>
                  <a:gd name="T8" fmla="*/ 303 w 303"/>
                  <a:gd name="T9" fmla="*/ 57 h 116"/>
                </a:gdLst>
                <a:ahLst/>
                <a:cxnLst>
                  <a:cxn ang="0">
                    <a:pos x="T0" y="T1"/>
                  </a:cxn>
                  <a:cxn ang="0">
                    <a:pos x="T2" y="T3"/>
                  </a:cxn>
                  <a:cxn ang="0">
                    <a:pos x="T4" y="T5"/>
                  </a:cxn>
                  <a:cxn ang="0">
                    <a:pos x="T6" y="T7"/>
                  </a:cxn>
                  <a:cxn ang="0">
                    <a:pos x="T8" y="T9"/>
                  </a:cxn>
                </a:cxnLst>
                <a:rect l="0" t="0" r="r" b="b"/>
                <a:pathLst>
                  <a:path w="303" h="116">
                    <a:moveTo>
                      <a:pt x="303" y="57"/>
                    </a:moveTo>
                    <a:lnTo>
                      <a:pt x="152" y="0"/>
                    </a:lnTo>
                    <a:lnTo>
                      <a:pt x="0" y="57"/>
                    </a:lnTo>
                    <a:lnTo>
                      <a:pt x="152" y="116"/>
                    </a:lnTo>
                    <a:lnTo>
                      <a:pt x="303" y="57"/>
                    </a:lnTo>
                    <a:close/>
                  </a:path>
                </a:pathLst>
              </a:custGeom>
              <a:grpFill/>
              <a:ln>
                <a:noFill/>
              </a:ln>
            </p:spPr>
            <p:txBody>
              <a:bodyPr vert="horz" wrap="square" lIns="91440" tIns="45720" rIns="91440" bIns="45720" numCol="1" anchor="t" anchorCtr="0" compatLnSpc="1"/>
              <a:lstStyle/>
              <a:p>
                <a:endParaRPr lang="zh-CN" altLang="en-US"/>
              </a:p>
            </p:txBody>
          </p:sp>
          <p:sp>
            <p:nvSpPr>
              <p:cNvPr id="10" name="Freeform 126"/>
              <p:cNvSpPr/>
              <p:nvPr/>
            </p:nvSpPr>
            <p:spPr bwMode="auto">
              <a:xfrm>
                <a:off x="11452342" y="2114407"/>
                <a:ext cx="293688" cy="128588"/>
              </a:xfrm>
              <a:custGeom>
                <a:avLst/>
                <a:gdLst>
                  <a:gd name="T0" fmla="*/ 39 w 78"/>
                  <a:gd name="T1" fmla="*/ 15 h 34"/>
                  <a:gd name="T2" fmla="*/ 0 w 78"/>
                  <a:gd name="T3" fmla="*/ 0 h 34"/>
                  <a:gd name="T4" fmla="*/ 0 w 78"/>
                  <a:gd name="T5" fmla="*/ 20 h 34"/>
                  <a:gd name="T6" fmla="*/ 39 w 78"/>
                  <a:gd name="T7" fmla="*/ 34 h 34"/>
                  <a:gd name="T8" fmla="*/ 78 w 78"/>
                  <a:gd name="T9" fmla="*/ 20 h 34"/>
                  <a:gd name="T10" fmla="*/ 78 w 78"/>
                  <a:gd name="T11" fmla="*/ 0 h 34"/>
                  <a:gd name="T12" fmla="*/ 39 w 78"/>
                  <a:gd name="T13" fmla="*/ 15 h 34"/>
                </a:gdLst>
                <a:ahLst/>
                <a:cxnLst>
                  <a:cxn ang="0">
                    <a:pos x="T0" y="T1"/>
                  </a:cxn>
                  <a:cxn ang="0">
                    <a:pos x="T2" y="T3"/>
                  </a:cxn>
                  <a:cxn ang="0">
                    <a:pos x="T4" y="T5"/>
                  </a:cxn>
                  <a:cxn ang="0">
                    <a:pos x="T6" y="T7"/>
                  </a:cxn>
                  <a:cxn ang="0">
                    <a:pos x="T8" y="T9"/>
                  </a:cxn>
                  <a:cxn ang="0">
                    <a:pos x="T10" y="T11"/>
                  </a:cxn>
                  <a:cxn ang="0">
                    <a:pos x="T12" y="T13"/>
                  </a:cxn>
                </a:cxnLst>
                <a:rect l="0" t="0" r="r" b="b"/>
                <a:pathLst>
                  <a:path w="78" h="34">
                    <a:moveTo>
                      <a:pt x="39" y="15"/>
                    </a:moveTo>
                    <a:cubicBezTo>
                      <a:pt x="0" y="0"/>
                      <a:pt x="0" y="0"/>
                      <a:pt x="0" y="0"/>
                    </a:cubicBezTo>
                    <a:cubicBezTo>
                      <a:pt x="0" y="20"/>
                      <a:pt x="0" y="20"/>
                      <a:pt x="0" y="20"/>
                    </a:cubicBezTo>
                    <a:cubicBezTo>
                      <a:pt x="0" y="28"/>
                      <a:pt x="17" y="34"/>
                      <a:pt x="39" y="34"/>
                    </a:cubicBezTo>
                    <a:cubicBezTo>
                      <a:pt x="61" y="34"/>
                      <a:pt x="78" y="28"/>
                      <a:pt x="78" y="20"/>
                    </a:cubicBezTo>
                    <a:cubicBezTo>
                      <a:pt x="78" y="0"/>
                      <a:pt x="78" y="0"/>
                      <a:pt x="78" y="0"/>
                    </a:cubicBezTo>
                    <a:lnTo>
                      <a:pt x="39" y="15"/>
                    </a:lnTo>
                    <a:close/>
                  </a:path>
                </a:pathLst>
              </a:custGeom>
              <a:grpFill/>
              <a:ln>
                <a:noFill/>
              </a:ln>
            </p:spPr>
            <p:txBody>
              <a:bodyPr vert="horz" wrap="square" lIns="91440" tIns="45720" rIns="91440" bIns="45720" numCol="1" anchor="t" anchorCtr="0" compatLnSpc="1"/>
              <a:lstStyle/>
              <a:p>
                <a:endParaRPr lang="zh-CN" altLang="en-US"/>
              </a:p>
            </p:txBody>
          </p:sp>
        </p:grpSp>
      </p:grpSp>
    </p:spTree>
    <p:extLst>
      <p:ext uri="{BB962C8B-B14F-4D97-AF65-F5344CB8AC3E}">
        <p14:creationId xmlns:p14="http://schemas.microsoft.com/office/powerpoint/2010/main" val="53213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4" name="文本占位符 6"/>
          <p:cNvSpPr>
            <a:spLocks noGrp="1"/>
          </p:cNvSpPr>
          <p:nvPr>
            <p:ph type="body" sz="quarter" idx="11" hasCustomPrompt="1"/>
          </p:nvPr>
        </p:nvSpPr>
        <p:spPr>
          <a:xfrm>
            <a:off x="612775" y="843750"/>
            <a:ext cx="6119813" cy="3240088"/>
          </a:xfrm>
          <a:prstGeom prst="rect">
            <a:avLst/>
          </a:prstGeom>
        </p:spPr>
        <p:txBody>
          <a:bodyPr/>
          <a:lstStyle>
            <a:lvl1pPr marL="0" indent="360000">
              <a:lnSpc>
                <a:spcPct val="150000"/>
              </a:lnSpc>
              <a:buNone/>
              <a:defRPr>
                <a:solidFill>
                  <a:schemeClr val="bg1"/>
                </a:solidFill>
                <a:latin typeface="黑体" pitchFamily="49" charset="-122"/>
                <a:ea typeface="黑体" pitchFamily="49" charset="-122"/>
              </a:defRPr>
            </a:lvl1pPr>
          </a:lstStyle>
          <a:p>
            <a:pPr lvl="0"/>
            <a:r>
              <a:rPr lang="zh-CN" altLang="en-US"/>
              <a:t>插入内容</a:t>
            </a:r>
          </a:p>
        </p:txBody>
      </p:sp>
    </p:spTree>
    <p:extLst>
      <p:ext uri="{BB962C8B-B14F-4D97-AF65-F5344CB8AC3E}">
        <p14:creationId xmlns:p14="http://schemas.microsoft.com/office/powerpoint/2010/main" val="381960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谢谢">
    <p:spTree>
      <p:nvGrpSpPr>
        <p:cNvPr id="1" name=""/>
        <p:cNvGrpSpPr/>
        <p:nvPr/>
      </p:nvGrpSpPr>
      <p:grpSpPr>
        <a:xfrm>
          <a:off x="0" y="0"/>
          <a:ext cx="0" cy="0"/>
          <a:chOff x="0" y="0"/>
          <a:chExt cx="0" cy="0"/>
        </a:xfrm>
      </p:grpSpPr>
      <p:sp>
        <p:nvSpPr>
          <p:cNvPr id="2" name="矩形 1"/>
          <p:cNvSpPr/>
          <p:nvPr userDrawn="1"/>
        </p:nvSpPr>
        <p:spPr>
          <a:xfrm>
            <a:off x="576580" y="1976755"/>
            <a:ext cx="4241165" cy="1014730"/>
          </a:xfrm>
          <a:prstGeom prst="rect">
            <a:avLst/>
          </a:prstGeom>
        </p:spPr>
        <p:txBody>
          <a:bodyPr wrap="square">
            <a:spAutoFit/>
            <a:scene3d>
              <a:camera prst="orthographicFront"/>
              <a:lightRig rig="threePt" dir="t"/>
            </a:scene3d>
            <a:sp3d contourW="12700"/>
          </a:bodyPr>
          <a:lstStyle/>
          <a:p>
            <a:pPr algn="l"/>
            <a:r>
              <a:rPr lang="en-US" sz="6000" b="1" dirty="0">
                <a:gradFill>
                  <a:gsLst>
                    <a:gs pos="0">
                      <a:schemeClr val="accent1">
                        <a:lumMod val="60000"/>
                        <a:lumOff val="40000"/>
                      </a:schemeClr>
                    </a:gs>
                    <a:gs pos="100000">
                      <a:srgbClr val="00FBFE"/>
                    </a:gs>
                  </a:gsLst>
                  <a:lin ang="19200000" scaled="0"/>
                </a:gradFill>
                <a:latin typeface="微软雅黑" panose="020B0503020204020204" pitchFamily="34" charset="-122"/>
                <a:ea typeface="微软雅黑" panose="020B0503020204020204" pitchFamily="34" charset="-122"/>
                <a:cs typeface="Agency FB (正文)" charset="0"/>
                <a:sym typeface="+mn-ea"/>
              </a:rPr>
              <a:t>THANKS</a:t>
            </a:r>
            <a:endParaRPr lang="en-US" altLang="en-US" sz="6000" b="1" dirty="0">
              <a:gradFill>
                <a:gsLst>
                  <a:gs pos="0">
                    <a:schemeClr val="accent1">
                      <a:lumMod val="60000"/>
                      <a:lumOff val="40000"/>
                    </a:schemeClr>
                  </a:gs>
                  <a:gs pos="100000">
                    <a:srgbClr val="00FBFE"/>
                  </a:gs>
                </a:gsLst>
                <a:lin ang="19200000" scaled="0"/>
              </a:gradFill>
              <a:latin typeface="微软雅黑" panose="020B0503020204020204" pitchFamily="34" charset="-122"/>
              <a:ea typeface="微软雅黑" panose="020B0503020204020204" pitchFamily="34" charset="-122"/>
              <a:cs typeface="Agency FB (正文)" charset="0"/>
              <a:sym typeface="+mn-ea"/>
            </a:endParaRPr>
          </a:p>
        </p:txBody>
      </p:sp>
    </p:spTree>
    <p:extLst>
      <p:ext uri="{BB962C8B-B14F-4D97-AF65-F5344CB8AC3E}">
        <p14:creationId xmlns:p14="http://schemas.microsoft.com/office/powerpoint/2010/main" val="53213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1_比较">
    <p:spTree>
      <p:nvGrpSpPr>
        <p:cNvPr id="1" name=""/>
        <p:cNvGrpSpPr/>
        <p:nvPr/>
      </p:nvGrpSpPr>
      <p:grpSpPr>
        <a:xfrm>
          <a:off x="0" y="0"/>
          <a:ext cx="0" cy="0"/>
          <a:chOff x="0" y="0"/>
          <a:chExt cx="0" cy="0"/>
        </a:xfrm>
      </p:grpSpPr>
      <p:sp>
        <p:nvSpPr>
          <p:cNvPr id="4" name="内容占位符 3"/>
          <p:cNvSpPr>
            <a:spLocks noGrp="1"/>
          </p:cNvSpPr>
          <p:nvPr>
            <p:ph sz="half" idx="2" hasCustomPrompt="1"/>
          </p:nvPr>
        </p:nvSpPr>
        <p:spPr>
          <a:xfrm>
            <a:off x="540000" y="627750"/>
            <a:ext cx="5827395" cy="3628390"/>
          </a:xfrm>
        </p:spPr>
        <p:txBody>
          <a:bodyPr vert="horz" lIns="91440" tIns="45720" rIns="91440" bIns="45720" rtlCol="0">
            <a:noAutofit/>
          </a:bodyPr>
          <a:lstStyle>
            <a:lvl1pPr marL="0" marR="0" lvl="0" indent="457200" algn="l" defTabSz="914400" rtl="0" eaLnBrk="0" fontAlgn="auto" latinLnBrk="0" hangingPunct="0">
              <a:lnSpc>
                <a:spcPct val="150000"/>
              </a:lnSpc>
              <a:spcBef>
                <a:spcPts val="0"/>
              </a:spcBef>
              <a:buClrTx/>
              <a:buSzTx/>
              <a:buFont typeface="Arial" panose="020B0604020202020204" pitchFamily="34" charset="0"/>
              <a:buNone/>
              <a:tabLst>
                <a:tab pos="228600" algn="l"/>
              </a:tabLst>
              <a:defRPr kumimoji="0" lang="zh-CN" altLang="en-US" sz="1600" b="1" i="0" u="none" strike="noStrike" kern="1200" cap="none" spc="0" normalizeH="0" baseline="0" noProof="1" dirty="0">
                <a:solidFill>
                  <a:schemeClr val="bg1"/>
                </a:solidFill>
                <a:latin typeface="黑体" panose="02010609060101010101" pitchFamily="49" charset="-122"/>
                <a:ea typeface="黑体" panose="02010609060101010101" pitchFamily="49" charset="-122"/>
                <a:cs typeface="+mn-cs"/>
                <a:sym typeface="+mn-ea"/>
              </a:defRPr>
            </a:lvl1pPr>
            <a:lvl2pPr marL="342900" indent="457200" eaLnBrk="1" fontAlgn="auto" latinLnBrk="0" hangingPunct="1">
              <a:lnSpc>
                <a:spcPct val="150000"/>
              </a:lnSpc>
              <a:spcBef>
                <a:spcPts val="0"/>
              </a:spcBef>
              <a:buNone/>
              <a:defRPr sz="1800">
                <a:solidFill>
                  <a:schemeClr val="bg1"/>
                </a:solidFill>
                <a:latin typeface="微软雅黑" panose="020B0503020204020204" charset="-122"/>
                <a:ea typeface="微软雅黑" panose="020B0503020204020204" charset="-122"/>
              </a:defRPr>
            </a:lvl2pPr>
            <a:lvl3pPr marL="685800" indent="457200" eaLnBrk="1" fontAlgn="auto" latinLnBrk="0" hangingPunct="1">
              <a:lnSpc>
                <a:spcPct val="150000"/>
              </a:lnSpc>
              <a:spcBef>
                <a:spcPts val="0"/>
              </a:spcBef>
              <a:buNone/>
              <a:defRPr sz="1800">
                <a:solidFill>
                  <a:schemeClr val="bg1"/>
                </a:solidFill>
                <a:latin typeface="微软雅黑" panose="020B0503020204020204" charset="-122"/>
                <a:ea typeface="微软雅黑" panose="020B0503020204020204" charset="-122"/>
              </a:defRPr>
            </a:lvl3pPr>
            <a:lvl4pPr marL="1028700" indent="457200" eaLnBrk="1" fontAlgn="auto" latinLnBrk="0" hangingPunct="1">
              <a:lnSpc>
                <a:spcPct val="150000"/>
              </a:lnSpc>
              <a:spcBef>
                <a:spcPts val="0"/>
              </a:spcBef>
              <a:buNone/>
              <a:defRPr sz="1800">
                <a:solidFill>
                  <a:schemeClr val="bg1"/>
                </a:solidFill>
                <a:latin typeface="微软雅黑" panose="020B0503020204020204" charset="-122"/>
                <a:ea typeface="微软雅黑" panose="020B0503020204020204" charset="-122"/>
              </a:defRPr>
            </a:lvl4pPr>
            <a:lvl5pPr marL="1371600" indent="457200" eaLnBrk="1" fontAlgn="auto" latinLnBrk="0" hangingPunct="1">
              <a:lnSpc>
                <a:spcPct val="150000"/>
              </a:lnSpc>
              <a:spcBef>
                <a:spcPts val="0"/>
              </a:spcBef>
              <a:buNone/>
              <a:defRPr sz="1800">
                <a:solidFill>
                  <a:schemeClr val="bg1"/>
                </a:solidFill>
                <a:latin typeface="微软雅黑" panose="020B0503020204020204" charset="-122"/>
                <a:ea typeface="微软雅黑" panose="020B0503020204020204" charset="-122"/>
              </a:defRPr>
            </a:lvl5pPr>
          </a:lstStyle>
          <a:p>
            <a:pPr lvl="0"/>
            <a:r>
              <a:rPr dirty="0">
                <a:sym typeface="+mn-ea"/>
              </a:rPr>
              <a:t>二、内容详解</a:t>
            </a:r>
          </a:p>
          <a:p>
            <a:pPr lvl="0"/>
            <a:r>
              <a:rPr dirty="0">
                <a:sym typeface="+mn-ea"/>
              </a:rPr>
              <a:t>知识点一、企业及其组织形式</a:t>
            </a:r>
            <a:r>
              <a:rPr dirty="0">
                <a:sym typeface="黑体" panose="02010609060101010101" pitchFamily="49" charset="-122"/>
              </a:rPr>
              <a:t>（★）</a:t>
            </a:r>
            <a:endParaRPr dirty="0">
              <a:sym typeface="+mn-ea"/>
            </a:endParaRPr>
          </a:p>
          <a:p>
            <a:pPr lvl="0"/>
            <a:r>
              <a:rPr dirty="0">
                <a:sym typeface="+mn-ea"/>
              </a:rPr>
              <a:t>（一）企业的定义及功能企业是依法设立的，以营利为目的，运用各种生产要素，向市场提供商品或服务，实行自主经营、自负盈亏、独立核算的法人或其他社会经济组织。</a:t>
            </a:r>
          </a:p>
          <a:p>
            <a:pPr lvl="0"/>
            <a:r>
              <a:rPr dirty="0">
                <a:sym typeface="+mn-ea"/>
              </a:rPr>
              <a:t>企业的目标是创造财富（或价值）。</a:t>
            </a:r>
          </a:p>
        </p:txBody>
      </p:sp>
      <p:sp>
        <p:nvSpPr>
          <p:cNvPr id="7" name="日期占位符 6"/>
          <p:cNvSpPr>
            <a:spLocks noGrp="1"/>
          </p:cNvSpPr>
          <p:nvPr>
            <p:ph type="dt" sz="half" idx="10"/>
          </p:nvPr>
        </p:nvSpPr>
        <p:spPr/>
        <p:txBody>
          <a:bodyPr/>
          <a:lstStyle/>
          <a:p>
            <a:endParaRPr lang="zh-CN" altLang="en-US" dirty="0"/>
          </a:p>
        </p:txBody>
      </p:sp>
      <p:sp>
        <p:nvSpPr>
          <p:cNvPr id="8" name="页脚占位符 7"/>
          <p:cNvSpPr>
            <a:spLocks noGrp="1"/>
          </p:cNvSpPr>
          <p:nvPr>
            <p:ph type="ftr" sz="quarter" idx="11"/>
          </p:nvPr>
        </p:nvSpPr>
        <p:spPr/>
        <p:txBody>
          <a:bodyPr/>
          <a:lstStyle/>
          <a:p>
            <a:endParaRPr lang="zh-CN" altLang="en-US" dirty="0"/>
          </a:p>
        </p:txBody>
      </p:sp>
      <p:sp>
        <p:nvSpPr>
          <p:cNvPr id="9" name="灯片编号占位符 8"/>
          <p:cNvSpPr>
            <a:spLocks noGrp="1"/>
          </p:cNvSpPr>
          <p:nvPr>
            <p:ph type="sldNum" sz="quarter" idx="12"/>
          </p:nvPr>
        </p:nvSpPr>
        <p:spPr/>
        <p:txBody>
          <a:bodyPr/>
          <a:lstStyle/>
          <a:p>
            <a:endParaRPr lang="zh-CN" altLang="en-US" dirty="0"/>
          </a:p>
        </p:txBody>
      </p:sp>
    </p:spTree>
    <p:extLst>
      <p:ext uri="{BB962C8B-B14F-4D97-AF65-F5344CB8AC3E}">
        <p14:creationId xmlns:p14="http://schemas.microsoft.com/office/powerpoint/2010/main" val="172248461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KSO_TEMPLATE" hidden="1"/>
          <p:cNvSpPr/>
          <p:nvPr userDrawn="1">
            <p:custDataLst>
              <p:tags r:id="rId1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51435" tIns="25718" rIns="51435" bIns="25718" rtlCol="0" anchor="ctr"/>
          <a:lstStyle/>
          <a:p>
            <a:pPr algn="ctr"/>
            <a:endParaRPr lang="zh-CN" altLang="en-US"/>
          </a:p>
        </p:txBody>
      </p:sp>
      <p:sp>
        <p:nvSpPr>
          <p:cNvPr id="3" name="文本框 2"/>
          <p:cNvSpPr txBox="1"/>
          <p:nvPr userDrawn="1"/>
        </p:nvSpPr>
        <p:spPr>
          <a:xfrm>
            <a:off x="899592" y="123478"/>
            <a:ext cx="7416824" cy="584775"/>
          </a:xfrm>
          <a:prstGeom prst="rect">
            <a:avLst/>
          </a:prstGeom>
          <a:noFill/>
        </p:spPr>
        <p:txBody>
          <a:bodyPr wrap="square" rtlCol="0">
            <a:spAutoFit/>
          </a:bodyPr>
          <a:lstStyle/>
          <a:p>
            <a:pPr algn="ctr"/>
            <a:r>
              <a:rPr lang="zh-CN" altLang="en-US" sz="3200" dirty="0" smtClean="0">
                <a:solidFill>
                  <a:srgbClr val="FFC000"/>
                </a:solidFill>
              </a:rPr>
              <a:t>第一场考生回忆版</a:t>
            </a:r>
            <a:endParaRPr lang="en-US" altLang="zh-CN" sz="2400" dirty="0" smtClean="0">
              <a:solidFill>
                <a:srgbClr val="FFC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4" r:id="rId3"/>
    <p:sldLayoutId id="2147483650" r:id="rId4"/>
    <p:sldLayoutId id="2147483651" r:id="rId5"/>
    <p:sldLayoutId id="2147483652" r:id="rId6"/>
    <p:sldLayoutId id="2147483655" r:id="rId7"/>
    <p:sldLayoutId id="2147483653" r:id="rId8"/>
    <p:sldLayoutId id="214748366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539552" y="771525"/>
            <a:ext cx="6624662" cy="3628390"/>
          </a:xfrm>
        </p:spPr>
        <p:txBody>
          <a:bodyPr/>
          <a:lstStyle/>
          <a:p>
            <a:r>
              <a:rPr lang="en-US" altLang="zh-CN" sz="2000" b="0" dirty="0" smtClean="0">
                <a:solidFill>
                  <a:srgbClr val="FFC000"/>
                </a:solidFill>
              </a:rPr>
              <a:t>【</a:t>
            </a:r>
            <a:r>
              <a:rPr lang="zh-CN" altLang="en-US" sz="2000" b="0" dirty="0" smtClean="0">
                <a:solidFill>
                  <a:srgbClr val="FFC000"/>
                </a:solidFill>
              </a:rPr>
              <a:t>考生回忆版</a:t>
            </a:r>
            <a:r>
              <a:rPr lang="en-US" altLang="zh-CN" sz="2000" b="0" dirty="0" smtClean="0">
                <a:solidFill>
                  <a:srgbClr val="FFC000"/>
                </a:solidFill>
              </a:rPr>
              <a:t>·</a:t>
            </a:r>
            <a:r>
              <a:rPr lang="zh-CN" altLang="en-US" sz="2000" b="0" dirty="0">
                <a:solidFill>
                  <a:srgbClr val="FFC000"/>
                </a:solidFill>
              </a:rPr>
              <a:t>单</a:t>
            </a:r>
            <a:r>
              <a:rPr lang="zh-CN" altLang="en-US" sz="2000" b="0" dirty="0" smtClean="0">
                <a:solidFill>
                  <a:srgbClr val="FFC000"/>
                </a:solidFill>
              </a:rPr>
              <a:t>选</a:t>
            </a:r>
            <a:r>
              <a:rPr lang="zh-CN" altLang="en-US" sz="2000" b="0" dirty="0" smtClean="0">
                <a:solidFill>
                  <a:srgbClr val="FFC000"/>
                </a:solidFill>
              </a:rPr>
              <a:t>题</a:t>
            </a:r>
            <a:r>
              <a:rPr lang="en-US" altLang="zh-CN" sz="2000" b="0" dirty="0" smtClean="0">
                <a:solidFill>
                  <a:srgbClr val="FFC000"/>
                </a:solidFill>
              </a:rPr>
              <a:t>】</a:t>
            </a:r>
          </a:p>
          <a:p>
            <a:r>
              <a:rPr lang="en-US" altLang="zh-CN" sz="2000" b="0" dirty="0" smtClean="0"/>
              <a:t>1</a:t>
            </a:r>
            <a:r>
              <a:rPr lang="en-US" altLang="zh-CN" sz="2000" b="0" dirty="0"/>
              <a:t>.</a:t>
            </a:r>
            <a:r>
              <a:rPr lang="zh-CN" altLang="en-US" sz="2000" b="0" dirty="0"/>
              <a:t>下列各项中，企业应计入销售费用的是</a:t>
            </a:r>
            <a:r>
              <a:rPr lang="en-US" altLang="zh-CN" sz="2000" b="0" dirty="0"/>
              <a:t>(</a:t>
            </a:r>
            <a:r>
              <a:rPr lang="zh-CN" altLang="en-US" sz="2000" b="0" dirty="0"/>
              <a:t>　</a:t>
            </a:r>
            <a:r>
              <a:rPr lang="en-US" altLang="zh-CN" sz="2000" b="0" dirty="0"/>
              <a:t>)</a:t>
            </a:r>
            <a:r>
              <a:rPr lang="zh-CN" altLang="en-US" sz="2000" b="0" dirty="0"/>
              <a:t>。</a:t>
            </a:r>
          </a:p>
          <a:p>
            <a:r>
              <a:rPr lang="en-US" altLang="zh-CN" sz="2000" b="0" dirty="0"/>
              <a:t>A</a:t>
            </a:r>
            <a:r>
              <a:rPr lang="zh-CN" altLang="en-US" sz="2000" b="0" dirty="0"/>
              <a:t>、商标侵权案发生的诉讼费</a:t>
            </a:r>
          </a:p>
          <a:p>
            <a:r>
              <a:rPr lang="en-US" altLang="zh-CN" sz="2000" b="0" dirty="0"/>
              <a:t>B</a:t>
            </a:r>
            <a:r>
              <a:rPr lang="zh-CN" altLang="en-US" sz="2000" b="0" dirty="0"/>
              <a:t>、行政管理部门负担的工会经费</a:t>
            </a:r>
          </a:p>
          <a:p>
            <a:r>
              <a:rPr lang="en-US" altLang="zh-CN" sz="2000" b="0" dirty="0"/>
              <a:t>C</a:t>
            </a:r>
            <a:r>
              <a:rPr lang="zh-CN" altLang="en-US" sz="2000" b="0" dirty="0"/>
              <a:t>、专设销售机构固定资产的管理费</a:t>
            </a:r>
          </a:p>
          <a:p>
            <a:r>
              <a:rPr lang="en-US" altLang="zh-CN" sz="2000" b="0" dirty="0"/>
              <a:t>D</a:t>
            </a:r>
            <a:r>
              <a:rPr lang="zh-CN" altLang="en-US" sz="2000" b="0" dirty="0"/>
              <a:t>、向中介机构支付的咨询费</a:t>
            </a:r>
          </a:p>
          <a:p>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a:t>
            </a:fld>
            <a:endParaRPr lang="zh-CN" altLang="en-US"/>
          </a:p>
        </p:txBody>
      </p:sp>
    </p:spTree>
    <p:extLst>
      <p:ext uri="{BB962C8B-B14F-4D97-AF65-F5344CB8AC3E}">
        <p14:creationId xmlns:p14="http://schemas.microsoft.com/office/powerpoint/2010/main" val="1145701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b="0" dirty="0" smtClean="0">
                <a:effectLst/>
              </a:rPr>
              <a:t>答</a:t>
            </a:r>
            <a:r>
              <a:rPr lang="zh-CN" altLang="en-US" b="0" dirty="0" smtClean="0">
                <a:effectLst/>
              </a:rPr>
              <a:t>案</a:t>
            </a:r>
            <a:r>
              <a:rPr lang="en-US" altLang="zh-CN" b="0" dirty="0" smtClean="0"/>
              <a:t>ABC</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10</a:t>
            </a:fld>
            <a:endParaRPr lang="zh-CN" altLang="en-US"/>
          </a:p>
        </p:txBody>
      </p:sp>
    </p:spTree>
    <p:extLst>
      <p:ext uri="{BB962C8B-B14F-4D97-AF65-F5344CB8AC3E}">
        <p14:creationId xmlns:p14="http://schemas.microsoft.com/office/powerpoint/2010/main" val="4103222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smtClean="0">
                <a:solidFill>
                  <a:srgbClr val="FFC000"/>
                </a:solidFill>
              </a:rPr>
              <a:t>多</a:t>
            </a:r>
            <a:r>
              <a:rPr lang="zh-CN" altLang="en-US" sz="1800" b="0" dirty="0" smtClean="0">
                <a:solidFill>
                  <a:srgbClr val="FFC000"/>
                </a:solidFill>
              </a:rPr>
              <a:t>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a:t>6.</a:t>
            </a:r>
            <a:r>
              <a:rPr lang="zh-CN" altLang="en-US" sz="1800" b="0" dirty="0"/>
              <a:t>按照现金管理相关规定，下列表述正确的有</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、向个人收购农副产品或其他物资，支付的款项超过</a:t>
            </a:r>
            <a:r>
              <a:rPr lang="en-US" altLang="zh-CN" sz="1800" b="0" dirty="0"/>
              <a:t>30000</a:t>
            </a:r>
            <a:r>
              <a:rPr lang="zh-CN" altLang="en-US" sz="1800" b="0" dirty="0"/>
              <a:t>元的不能使用现金</a:t>
            </a:r>
          </a:p>
          <a:p>
            <a:r>
              <a:rPr lang="en-US" altLang="zh-CN" sz="1800" b="0" dirty="0"/>
              <a:t>B</a:t>
            </a:r>
            <a:r>
              <a:rPr lang="zh-CN" altLang="en-US" sz="1800" b="0" dirty="0"/>
              <a:t>、单位留存现金的最高数额为</a:t>
            </a:r>
            <a:r>
              <a:rPr lang="en-US" altLang="zh-CN" sz="1800" b="0" dirty="0"/>
              <a:t>10000</a:t>
            </a:r>
            <a:r>
              <a:rPr lang="zh-CN" altLang="en-US" sz="1800" b="0" dirty="0"/>
              <a:t>元</a:t>
            </a:r>
          </a:p>
          <a:p>
            <a:r>
              <a:rPr lang="en-US" altLang="zh-CN" sz="1800" b="0" dirty="0"/>
              <a:t>C</a:t>
            </a:r>
            <a:r>
              <a:rPr lang="zh-CN" altLang="en-US" sz="1800" b="0" dirty="0"/>
              <a:t>、超限额留存的现金，应及时送存银行</a:t>
            </a:r>
          </a:p>
          <a:p>
            <a:r>
              <a:rPr lang="en-US" altLang="zh-CN" sz="1800" b="0" dirty="0"/>
              <a:t>D</a:t>
            </a:r>
            <a:r>
              <a:rPr lang="zh-CN" altLang="en-US" sz="1800" b="0" dirty="0"/>
              <a:t>、现金溢余，属于应支付给有关人员的，计入其他应付款</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11</a:t>
            </a:fld>
            <a:endParaRPr lang="zh-CN" altLang="en-US"/>
          </a:p>
        </p:txBody>
      </p:sp>
    </p:spTree>
    <p:extLst>
      <p:ext uri="{BB962C8B-B14F-4D97-AF65-F5344CB8AC3E}">
        <p14:creationId xmlns:p14="http://schemas.microsoft.com/office/powerpoint/2010/main" val="1239969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555526"/>
            <a:ext cx="6719256" cy="3628390"/>
          </a:xfrm>
        </p:spPr>
        <p:txBody>
          <a:bodyPr/>
          <a:lstStyle/>
          <a:p>
            <a:r>
              <a:rPr lang="zh-CN" altLang="en-US" b="0" dirty="0" smtClean="0">
                <a:effectLst/>
              </a:rPr>
              <a:t>答</a:t>
            </a:r>
            <a:r>
              <a:rPr lang="zh-CN" altLang="en-US" b="0" dirty="0" smtClean="0">
                <a:effectLst/>
              </a:rPr>
              <a:t>案</a:t>
            </a:r>
            <a:r>
              <a:rPr lang="en-US" altLang="zh-CN" b="0" dirty="0" smtClean="0"/>
              <a:t>CD</a:t>
            </a:r>
          </a:p>
          <a:p>
            <a:r>
              <a:rPr lang="en-US" altLang="zh-CN" b="0" dirty="0"/>
              <a:t>1.</a:t>
            </a:r>
            <a:r>
              <a:rPr lang="zh-CN" altLang="en-US" b="0" dirty="0"/>
              <a:t>职工工资、各种工资性津贴；</a:t>
            </a:r>
          </a:p>
          <a:p>
            <a:r>
              <a:rPr lang="en-US" altLang="zh-CN" b="0" dirty="0"/>
              <a:t>2.</a:t>
            </a:r>
            <a:r>
              <a:rPr lang="zh-CN" altLang="en-US" b="0" dirty="0"/>
              <a:t>个人劳动报酬；</a:t>
            </a:r>
          </a:p>
          <a:p>
            <a:r>
              <a:rPr lang="en-US" altLang="zh-CN" b="0" dirty="0"/>
              <a:t>3.</a:t>
            </a:r>
            <a:r>
              <a:rPr lang="zh-CN" altLang="en-US" b="0" dirty="0"/>
              <a:t>支付给个人的各种奖金，包括根据国家规定颁发给个人的各种科学技术、文化艺术、体育比赛等各种奖金；</a:t>
            </a:r>
          </a:p>
          <a:p>
            <a:r>
              <a:rPr lang="en-US" altLang="zh-CN" b="0" dirty="0"/>
              <a:t>4.</a:t>
            </a:r>
            <a:r>
              <a:rPr lang="zh-CN" altLang="en-US" b="0" dirty="0"/>
              <a:t>各种劳保、福利费用以及国家规定的对个人的其他支</a:t>
            </a:r>
            <a:r>
              <a:rPr lang="zh-CN" altLang="en-US" b="0" dirty="0" smtClean="0"/>
              <a:t>出</a:t>
            </a:r>
            <a:endParaRPr lang="en-US" altLang="zh-CN" b="0" dirty="0" smtClean="0"/>
          </a:p>
          <a:p>
            <a:r>
              <a:rPr lang="en-US" altLang="zh-CN" b="0" dirty="0"/>
              <a:t>5.</a:t>
            </a:r>
            <a:r>
              <a:rPr lang="zh-CN" altLang="en-US" b="0" dirty="0"/>
              <a:t>收购单位向个人收购农副产品和其他物资支付的价款；</a:t>
            </a:r>
          </a:p>
          <a:p>
            <a:r>
              <a:rPr lang="en-US" altLang="zh-CN" b="0" dirty="0"/>
              <a:t>6.</a:t>
            </a:r>
            <a:r>
              <a:rPr lang="zh-CN" altLang="en-US" b="0" dirty="0"/>
              <a:t>出差人员必须随身携带的差旅</a:t>
            </a:r>
            <a:r>
              <a:rPr lang="zh-CN" altLang="en-US" b="0" dirty="0" smtClean="0"/>
              <a:t>费</a:t>
            </a:r>
            <a:endParaRPr lang="en-US" altLang="zh-CN" b="0" dirty="0" smtClean="0"/>
          </a:p>
          <a:p>
            <a:r>
              <a:rPr lang="en-US" altLang="zh-CN" b="0" dirty="0"/>
              <a:t>7.</a:t>
            </a:r>
            <a:r>
              <a:rPr lang="zh-CN" altLang="en-US" b="0" dirty="0"/>
              <a:t>结算起点（</a:t>
            </a:r>
            <a:r>
              <a:rPr lang="en-US" altLang="zh-CN" b="0" dirty="0"/>
              <a:t>1000</a:t>
            </a:r>
            <a:r>
              <a:rPr lang="zh-CN" altLang="en-US" b="0" dirty="0"/>
              <a:t>元）以下的零星支</a:t>
            </a:r>
            <a:r>
              <a:rPr lang="zh-CN" altLang="en-US" b="0" dirty="0" smtClean="0"/>
              <a:t>出</a:t>
            </a:r>
            <a:endParaRPr lang="en-US" altLang="zh-CN" b="0" dirty="0" smtClean="0"/>
          </a:p>
          <a:p>
            <a:r>
              <a:rPr lang="zh-CN" altLang="en-US" b="0" dirty="0"/>
              <a:t>除第（</a:t>
            </a:r>
            <a:r>
              <a:rPr lang="en-US" altLang="zh-CN" b="0" dirty="0"/>
              <a:t>5-6</a:t>
            </a:r>
            <a:r>
              <a:rPr lang="zh-CN" altLang="en-US" b="0" dirty="0"/>
              <a:t>）项外，开户单位支付给个人的款项，超过使用现金限额的部分，应当以支票或者银行本票等方式支付；确需全额支付现金的，经开户银行审核后，予以支付现金。</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12</a:t>
            </a:fld>
            <a:endParaRPr lang="zh-CN" altLang="en-US"/>
          </a:p>
        </p:txBody>
      </p:sp>
    </p:spTree>
    <p:extLst>
      <p:ext uri="{BB962C8B-B14F-4D97-AF65-F5344CB8AC3E}">
        <p14:creationId xmlns:p14="http://schemas.microsoft.com/office/powerpoint/2010/main" val="65607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a:solidFill>
                  <a:srgbClr val="FFC000"/>
                </a:solidFill>
              </a:rPr>
              <a:t>判断题</a:t>
            </a:r>
            <a:r>
              <a:rPr lang="en-US" altLang="zh-CN" sz="1800" b="0" dirty="0" smtClean="0">
                <a:solidFill>
                  <a:srgbClr val="FFC000"/>
                </a:solidFill>
              </a:rPr>
              <a:t>】</a:t>
            </a:r>
            <a:endParaRPr lang="en-US" altLang="zh-CN" sz="1800" b="0" dirty="0" smtClean="0">
              <a:solidFill>
                <a:srgbClr val="FFC000"/>
              </a:solidFill>
            </a:endParaRPr>
          </a:p>
          <a:p>
            <a:r>
              <a:rPr lang="en-US" altLang="zh-CN" sz="1800" b="0" dirty="0"/>
              <a:t>7.“</a:t>
            </a:r>
            <a:r>
              <a:rPr lang="zh-CN" altLang="en-US" sz="1800" b="0" dirty="0"/>
              <a:t>长期股权投资”项目应根据“长期股权投资”科目的期末余额填列。</a:t>
            </a:r>
            <a:r>
              <a:rPr lang="en-US" altLang="zh-CN" sz="1800" b="0" dirty="0"/>
              <a:t>(</a:t>
            </a:r>
            <a:r>
              <a:rPr lang="zh-CN" altLang="en-US" sz="1800" b="0" dirty="0"/>
              <a:t>　</a:t>
            </a:r>
            <a:r>
              <a:rPr lang="en-US" altLang="zh-CN" sz="1800" b="0" dirty="0"/>
              <a:t>)</a:t>
            </a:r>
          </a:p>
          <a:p>
            <a:r>
              <a:rPr lang="en-US" altLang="zh-CN" sz="1800" b="0" dirty="0"/>
              <a:t>A</a:t>
            </a:r>
            <a:r>
              <a:rPr lang="zh-CN" altLang="en-US" sz="1800" b="0" dirty="0"/>
              <a:t>、正确</a:t>
            </a:r>
          </a:p>
          <a:p>
            <a:r>
              <a:rPr lang="en-US" altLang="zh-CN" sz="1800" b="0" dirty="0"/>
              <a:t>B</a:t>
            </a:r>
            <a:r>
              <a:rPr lang="zh-CN" altLang="en-US" sz="1800" b="0" dirty="0"/>
              <a:t>、错误</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13</a:t>
            </a:fld>
            <a:endParaRPr lang="zh-CN" altLang="en-US"/>
          </a:p>
        </p:txBody>
      </p:sp>
    </p:spTree>
    <p:extLst>
      <p:ext uri="{BB962C8B-B14F-4D97-AF65-F5344CB8AC3E}">
        <p14:creationId xmlns:p14="http://schemas.microsoft.com/office/powerpoint/2010/main" val="671714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804449"/>
            <a:ext cx="6719256" cy="3628390"/>
          </a:xfrm>
        </p:spPr>
        <p:txBody>
          <a:bodyPr/>
          <a:lstStyle/>
          <a:p>
            <a:r>
              <a:rPr lang="zh-CN" altLang="en-US" b="0" dirty="0" smtClean="0">
                <a:effectLst/>
              </a:rPr>
              <a:t>答</a:t>
            </a:r>
            <a:r>
              <a:rPr lang="zh-CN" altLang="en-US" b="0" dirty="0" smtClean="0">
                <a:effectLst/>
              </a:rPr>
              <a:t>案</a:t>
            </a:r>
            <a:r>
              <a:rPr lang="zh-CN" altLang="en-US" b="0" dirty="0" smtClean="0"/>
              <a:t>：错误</a:t>
            </a:r>
            <a:endParaRPr lang="en-US" altLang="zh-CN" b="0" dirty="0" smtClean="0"/>
          </a:p>
          <a:p>
            <a:r>
              <a:rPr lang="zh-CN" altLang="en-US" b="0" dirty="0" smtClean="0"/>
              <a:t>解析：应按科目余额减去备抵科目</a:t>
            </a:r>
            <a:endParaRPr lang="en-US" altLang="zh-CN" b="0" dirty="0" smtClean="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14</a:t>
            </a:fld>
            <a:endParaRPr lang="zh-CN" altLang="en-US"/>
          </a:p>
        </p:txBody>
      </p:sp>
    </p:spTree>
    <p:extLst>
      <p:ext uri="{BB962C8B-B14F-4D97-AF65-F5344CB8AC3E}">
        <p14:creationId xmlns:p14="http://schemas.microsoft.com/office/powerpoint/2010/main" val="129508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smtClean="0">
                <a:solidFill>
                  <a:srgbClr val="FFC000"/>
                </a:solidFill>
              </a:rPr>
              <a:t>单选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smtClean="0"/>
              <a:t>9.</a:t>
            </a:r>
            <a:r>
              <a:rPr lang="zh-CN" altLang="en-US" sz="1800" b="0" dirty="0" smtClean="0"/>
              <a:t>月</a:t>
            </a:r>
            <a:r>
              <a:rPr lang="zh-CN" altLang="en-US" sz="1800" b="0" dirty="0"/>
              <a:t>初“坏账准备贷方</a:t>
            </a:r>
            <a:r>
              <a:rPr lang="en-US" altLang="zh-CN" sz="1800" b="0" dirty="0"/>
              <a:t>200</a:t>
            </a:r>
            <a:r>
              <a:rPr lang="zh-CN" altLang="en-US" sz="1800" b="0" dirty="0"/>
              <a:t>万元。实际发生坏账损失</a:t>
            </a:r>
            <a:r>
              <a:rPr lang="en-US" altLang="zh-CN" sz="1800" b="0" dirty="0"/>
              <a:t>60</a:t>
            </a:r>
            <a:r>
              <a:rPr lang="zh-CN" altLang="en-US" sz="1800" b="0" dirty="0"/>
              <a:t>万元。月末确定“坏账准备”科目余额为</a:t>
            </a:r>
            <a:r>
              <a:rPr lang="en-US" altLang="zh-CN" sz="1800" b="0" dirty="0"/>
              <a:t>300</a:t>
            </a:r>
            <a:r>
              <a:rPr lang="zh-CN" altLang="en-US" sz="1800" b="0" dirty="0"/>
              <a:t>万元。应计提坏账准备的金额为</a:t>
            </a:r>
            <a:r>
              <a:rPr lang="en-US" altLang="zh-CN" sz="1800" b="0" dirty="0"/>
              <a:t>( )</a:t>
            </a:r>
            <a:r>
              <a:rPr lang="zh-CN" altLang="en-US" sz="1800" b="0" dirty="0"/>
              <a:t>万元。</a:t>
            </a:r>
          </a:p>
          <a:p>
            <a:r>
              <a:rPr lang="en-US" altLang="zh-CN" sz="1800" b="0" dirty="0"/>
              <a:t>A.40</a:t>
            </a:r>
          </a:p>
          <a:p>
            <a:r>
              <a:rPr lang="en-US" altLang="zh-CN" sz="1800" b="0" dirty="0"/>
              <a:t>B.100</a:t>
            </a:r>
          </a:p>
          <a:p>
            <a:r>
              <a:rPr lang="en-US" altLang="zh-CN" sz="1800" b="0" dirty="0"/>
              <a:t>C.300</a:t>
            </a:r>
          </a:p>
          <a:p>
            <a:r>
              <a:rPr lang="en-US" altLang="zh-CN" sz="1800" b="0" dirty="0"/>
              <a:t>D.160</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15</a:t>
            </a:fld>
            <a:endParaRPr lang="zh-CN" altLang="en-US"/>
          </a:p>
        </p:txBody>
      </p:sp>
    </p:spTree>
    <p:extLst>
      <p:ext uri="{BB962C8B-B14F-4D97-AF65-F5344CB8AC3E}">
        <p14:creationId xmlns:p14="http://schemas.microsoft.com/office/powerpoint/2010/main" val="3112117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804449"/>
            <a:ext cx="6719256" cy="3628390"/>
          </a:xfrm>
        </p:spPr>
        <p:txBody>
          <a:bodyPr/>
          <a:lstStyle/>
          <a:p>
            <a:r>
              <a:rPr lang="zh-CN" altLang="en-US" b="0" dirty="0" smtClean="0">
                <a:effectLst/>
              </a:rPr>
              <a:t>答</a:t>
            </a:r>
            <a:r>
              <a:rPr lang="zh-CN" altLang="en-US" b="0" dirty="0" smtClean="0">
                <a:effectLst/>
              </a:rPr>
              <a:t>案</a:t>
            </a:r>
            <a:r>
              <a:rPr lang="zh-CN" altLang="en-US" b="0" dirty="0" smtClean="0"/>
              <a:t>：</a:t>
            </a:r>
            <a:r>
              <a:rPr lang="en-US" altLang="zh-CN" b="0" dirty="0" smtClean="0"/>
              <a:t>D</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16</a:t>
            </a:fld>
            <a:endParaRPr lang="zh-CN" altLang="en-US"/>
          </a:p>
        </p:txBody>
      </p:sp>
    </p:spTree>
    <p:extLst>
      <p:ext uri="{BB962C8B-B14F-4D97-AF65-F5344CB8AC3E}">
        <p14:creationId xmlns:p14="http://schemas.microsoft.com/office/powerpoint/2010/main" val="2912200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624662" cy="3628390"/>
          </a:xfrm>
        </p:spPr>
        <p:txBody>
          <a:bodyPr/>
          <a:lstStyle/>
          <a:p>
            <a:r>
              <a:rPr lang="zh-CN" altLang="en-US" sz="2000" b="0" dirty="0" smtClean="0">
                <a:solidFill>
                  <a:srgbClr val="FFC000"/>
                </a:solidFill>
              </a:rPr>
              <a:t>考前重难点强化</a:t>
            </a:r>
            <a:r>
              <a:rPr lang="en-US" altLang="zh-CN" sz="2000" b="0" dirty="0" smtClean="0">
                <a:solidFill>
                  <a:srgbClr val="FFC000"/>
                </a:solidFill>
              </a:rPr>
              <a:t>-</a:t>
            </a:r>
            <a:r>
              <a:rPr lang="zh-CN" altLang="en-US" sz="2000" b="0" dirty="0" smtClean="0">
                <a:solidFill>
                  <a:srgbClr val="FFC000"/>
                </a:solidFill>
              </a:rPr>
              <a:t>长期股权投资</a:t>
            </a:r>
            <a:endParaRPr lang="en-US" altLang="zh-CN" sz="2000" b="0" dirty="0" smtClean="0">
              <a:solidFill>
                <a:srgbClr val="FFC000"/>
              </a:solidFill>
            </a:endParaRPr>
          </a:p>
          <a:p>
            <a:r>
              <a:rPr lang="zh-CN" altLang="en-US" sz="1800" b="0" dirty="0" smtClean="0">
                <a:effectLst/>
              </a:rPr>
              <a:t>初始计量</a:t>
            </a:r>
            <a:r>
              <a:rPr lang="en-US" altLang="zh-CN" sz="1800" b="0" dirty="0"/>
              <a:t>-</a:t>
            </a:r>
            <a:r>
              <a:rPr lang="zh-CN" altLang="en-US" sz="1800" b="0" dirty="0" smtClean="0"/>
              <a:t>同一</a:t>
            </a:r>
            <a:r>
              <a:rPr lang="zh-CN" altLang="en-US" sz="1800" b="0" dirty="0"/>
              <a:t>控</a:t>
            </a:r>
            <a:r>
              <a:rPr lang="zh-CN" altLang="en-US" sz="1800" b="0" dirty="0" smtClean="0"/>
              <a:t>制</a:t>
            </a:r>
            <a:endParaRPr lang="en-US" altLang="zh-CN" sz="1800" b="0" dirty="0" smtClean="0"/>
          </a:p>
          <a:p>
            <a:r>
              <a:rPr lang="zh-CN" altLang="en-US" sz="2000" b="0" dirty="0" smtClean="0"/>
              <a:t>做题步骤总结：</a:t>
            </a:r>
            <a:endParaRPr lang="en-US" altLang="zh-CN" sz="2000" b="0" dirty="0"/>
          </a:p>
          <a:p>
            <a:r>
              <a:rPr lang="en-US" altLang="zh-CN" sz="2000" b="0" dirty="0" smtClean="0">
                <a:solidFill>
                  <a:srgbClr val="FFC000"/>
                </a:solidFill>
              </a:rPr>
              <a:t>1</a:t>
            </a:r>
            <a:r>
              <a:rPr lang="zh-CN" altLang="en-US" sz="2000" b="0" dirty="0" smtClean="0">
                <a:solidFill>
                  <a:srgbClr val="FFC000"/>
                </a:solidFill>
              </a:rPr>
              <a:t>、有共同“老大”，比例</a:t>
            </a:r>
            <a:r>
              <a:rPr lang="zh-CN" altLang="en-US" sz="2000" b="0" dirty="0">
                <a:solidFill>
                  <a:srgbClr val="FFC000"/>
                </a:solidFill>
              </a:rPr>
              <a:t>大</a:t>
            </a:r>
            <a:r>
              <a:rPr lang="zh-CN" altLang="en-US" sz="2000" b="0" dirty="0" smtClean="0">
                <a:solidFill>
                  <a:srgbClr val="FFC000"/>
                </a:solidFill>
              </a:rPr>
              <a:t>于</a:t>
            </a:r>
            <a:r>
              <a:rPr lang="en-US" altLang="zh-CN" sz="2000" b="0" dirty="0" smtClean="0">
                <a:solidFill>
                  <a:srgbClr val="FFC000"/>
                </a:solidFill>
              </a:rPr>
              <a:t>50%</a:t>
            </a:r>
          </a:p>
          <a:p>
            <a:r>
              <a:rPr lang="en-US" altLang="zh-CN" sz="2000" b="0" dirty="0" smtClean="0">
                <a:solidFill>
                  <a:srgbClr val="FFC000"/>
                </a:solidFill>
              </a:rPr>
              <a:t>2</a:t>
            </a:r>
            <a:r>
              <a:rPr lang="zh-CN" altLang="en-US" sz="2000" b="0" dirty="0" smtClean="0">
                <a:solidFill>
                  <a:srgbClr val="FFC000"/>
                </a:solidFill>
              </a:rPr>
              <a:t>、找母公司账面</a:t>
            </a:r>
            <a:endParaRPr lang="en-US" altLang="zh-CN" sz="2000" b="0" dirty="0" smtClean="0">
              <a:solidFill>
                <a:srgbClr val="FFC000"/>
              </a:solidFill>
            </a:endParaRPr>
          </a:p>
          <a:p>
            <a:r>
              <a:rPr lang="en-US" altLang="zh-CN" sz="2000" b="0" dirty="0" smtClean="0">
                <a:solidFill>
                  <a:srgbClr val="FFC000"/>
                </a:solidFill>
              </a:rPr>
              <a:t>3</a:t>
            </a:r>
            <a:r>
              <a:rPr lang="zh-CN" altLang="en-US" sz="2000" b="0" dirty="0" smtClean="0">
                <a:solidFill>
                  <a:srgbClr val="FFC000"/>
                </a:solidFill>
              </a:rPr>
              <a:t>、找控股比例</a:t>
            </a:r>
            <a:endParaRPr lang="en-US" altLang="zh-CN" sz="2000" b="0" dirty="0" smtClean="0">
              <a:solidFill>
                <a:srgbClr val="FFC000"/>
              </a:solidFill>
            </a:endParaRPr>
          </a:p>
          <a:p>
            <a:r>
              <a:rPr lang="en-US" altLang="zh-CN" sz="2000" b="0" dirty="0" smtClean="0">
                <a:solidFill>
                  <a:srgbClr val="FFC000"/>
                </a:solidFill>
              </a:rPr>
              <a:t>4</a:t>
            </a:r>
            <a:r>
              <a:rPr lang="zh-CN" altLang="en-US" sz="2000" b="0" dirty="0" smtClean="0">
                <a:solidFill>
                  <a:srgbClr val="FFC000"/>
                </a:solidFill>
              </a:rPr>
              <a:t>、中介费计入管理费用  </a:t>
            </a:r>
            <a:endParaRPr lang="zh-CN" altLang="en-US" sz="2000" b="0" dirty="0">
              <a:solidFill>
                <a:srgbClr val="FFC000"/>
              </a:solidFill>
            </a:endParaRPr>
          </a:p>
          <a:p>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17</a:t>
            </a:fld>
            <a:endParaRPr lang="zh-CN" altLang="en-US"/>
          </a:p>
        </p:txBody>
      </p:sp>
    </p:spTree>
    <p:extLst>
      <p:ext uri="{BB962C8B-B14F-4D97-AF65-F5344CB8AC3E}">
        <p14:creationId xmlns:p14="http://schemas.microsoft.com/office/powerpoint/2010/main" val="24921692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考前重难点强化</a:t>
            </a:r>
            <a:r>
              <a:rPr lang="en-US" altLang="zh-CN" sz="2000" b="0" dirty="0" smtClean="0">
                <a:solidFill>
                  <a:srgbClr val="FFC000"/>
                </a:solidFill>
              </a:rPr>
              <a:t>-</a:t>
            </a:r>
            <a:r>
              <a:rPr lang="zh-CN" altLang="en-US" sz="2000" b="0" dirty="0">
                <a:solidFill>
                  <a:srgbClr val="FFC000"/>
                </a:solidFill>
              </a:rPr>
              <a:t>长期股权投资</a:t>
            </a:r>
            <a:endParaRPr lang="en-US" altLang="zh-CN" sz="2000" b="0" dirty="0">
              <a:solidFill>
                <a:srgbClr val="FFC000"/>
              </a:solidFill>
            </a:endParaRPr>
          </a:p>
          <a:p>
            <a:r>
              <a:rPr lang="zh-CN" altLang="en-US" sz="2000" b="0" dirty="0" smtClean="0">
                <a:effectLst/>
              </a:rPr>
              <a:t>初始计量</a:t>
            </a:r>
            <a:r>
              <a:rPr lang="en-US" altLang="zh-CN" sz="2000" b="0" dirty="0"/>
              <a:t>-</a:t>
            </a:r>
            <a:r>
              <a:rPr lang="zh-CN" altLang="en-US" sz="2000" b="0" dirty="0" smtClean="0"/>
              <a:t>非同一</a:t>
            </a:r>
            <a:r>
              <a:rPr lang="zh-CN" altLang="en-US" sz="2000" b="0" dirty="0"/>
              <a:t>控</a:t>
            </a:r>
            <a:r>
              <a:rPr lang="zh-CN" altLang="en-US" sz="2000" b="0" dirty="0" smtClean="0"/>
              <a:t>制</a:t>
            </a:r>
            <a:endParaRPr lang="en-US" altLang="zh-CN" sz="2000" b="0" dirty="0" smtClean="0"/>
          </a:p>
          <a:p>
            <a:r>
              <a:rPr lang="zh-CN" altLang="en-US" sz="2000" b="0" dirty="0"/>
              <a:t>做</a:t>
            </a:r>
            <a:r>
              <a:rPr lang="zh-CN" altLang="en-US" sz="2000" b="0" dirty="0" smtClean="0"/>
              <a:t>题步骤总结：</a:t>
            </a:r>
            <a:endParaRPr lang="en-US" altLang="zh-CN" sz="2000" b="0" dirty="0" smtClean="0"/>
          </a:p>
          <a:p>
            <a:r>
              <a:rPr lang="en-US" altLang="zh-CN" sz="2000" b="0" dirty="0" smtClean="0">
                <a:solidFill>
                  <a:srgbClr val="FFC000"/>
                </a:solidFill>
              </a:rPr>
              <a:t>1</a:t>
            </a:r>
            <a:r>
              <a:rPr lang="zh-CN" altLang="en-US" sz="2000" b="0" dirty="0" smtClean="0">
                <a:solidFill>
                  <a:srgbClr val="FFC000"/>
                </a:solidFill>
              </a:rPr>
              <a:t>、“形同陌路”，比例大于</a:t>
            </a:r>
            <a:r>
              <a:rPr lang="en-US" altLang="zh-CN" sz="2000" b="0" dirty="0" smtClean="0">
                <a:solidFill>
                  <a:srgbClr val="FFC000"/>
                </a:solidFill>
              </a:rPr>
              <a:t>50%</a:t>
            </a:r>
          </a:p>
          <a:p>
            <a:r>
              <a:rPr lang="en-US" altLang="zh-CN" sz="2000" b="0" dirty="0" smtClean="0">
                <a:solidFill>
                  <a:srgbClr val="FFC000"/>
                </a:solidFill>
              </a:rPr>
              <a:t>2</a:t>
            </a:r>
            <a:r>
              <a:rPr lang="zh-CN" altLang="en-US" sz="2000" b="0" dirty="0" smtClean="0">
                <a:solidFill>
                  <a:srgbClr val="FFC000"/>
                </a:solidFill>
              </a:rPr>
              <a:t>、找自己付出的公允</a:t>
            </a:r>
            <a:endParaRPr lang="en-US" altLang="zh-CN" sz="2000" b="0" dirty="0" smtClean="0">
              <a:solidFill>
                <a:srgbClr val="FFC000"/>
              </a:solidFill>
            </a:endParaRPr>
          </a:p>
          <a:p>
            <a:r>
              <a:rPr lang="en-US" altLang="zh-CN" sz="2000" b="0" dirty="0">
                <a:solidFill>
                  <a:srgbClr val="FFC000"/>
                </a:solidFill>
              </a:rPr>
              <a:t>3</a:t>
            </a:r>
            <a:r>
              <a:rPr lang="zh-CN" altLang="en-US" sz="2000" b="0" dirty="0" smtClean="0">
                <a:solidFill>
                  <a:srgbClr val="FFC000"/>
                </a:solidFill>
              </a:rPr>
              <a:t>、不看控股比例</a:t>
            </a:r>
            <a:endParaRPr lang="en-US" altLang="zh-CN" sz="2000" b="0" dirty="0" smtClean="0">
              <a:solidFill>
                <a:srgbClr val="FFC000"/>
              </a:solidFill>
            </a:endParaRPr>
          </a:p>
          <a:p>
            <a:r>
              <a:rPr lang="en-US" altLang="zh-CN" sz="2000" b="0" dirty="0" smtClean="0">
                <a:solidFill>
                  <a:srgbClr val="FFC000"/>
                </a:solidFill>
              </a:rPr>
              <a:t>4</a:t>
            </a:r>
            <a:r>
              <a:rPr lang="zh-CN" altLang="en-US" sz="2000" b="0" dirty="0">
                <a:solidFill>
                  <a:srgbClr val="FFC000"/>
                </a:solidFill>
              </a:rPr>
              <a:t>、中介费用计入管理费用</a:t>
            </a:r>
            <a:endParaRPr lang="en-US" altLang="zh-CN" sz="2000" b="0" dirty="0" smtClean="0">
              <a:solidFill>
                <a:srgbClr val="FFC000"/>
              </a:solidFill>
            </a:endParaRPr>
          </a:p>
          <a:p>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18</a:t>
            </a:fld>
            <a:endParaRPr lang="zh-CN" altLang="en-US"/>
          </a:p>
        </p:txBody>
      </p:sp>
    </p:spTree>
    <p:extLst>
      <p:ext uri="{BB962C8B-B14F-4D97-AF65-F5344CB8AC3E}">
        <p14:creationId xmlns:p14="http://schemas.microsoft.com/office/powerpoint/2010/main" val="1568320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考前重难点强化长投</a:t>
            </a:r>
            <a:r>
              <a:rPr lang="en-US" altLang="zh-CN" sz="2000" b="0" dirty="0" smtClean="0">
                <a:solidFill>
                  <a:srgbClr val="FFC000"/>
                </a:solidFill>
              </a:rPr>
              <a:t>-</a:t>
            </a:r>
            <a:r>
              <a:rPr lang="zh-CN" altLang="en-US" sz="2000" b="0" dirty="0" smtClean="0">
                <a:solidFill>
                  <a:srgbClr val="FFC000"/>
                </a:solidFill>
                <a:effectLst/>
              </a:rPr>
              <a:t>后续计量</a:t>
            </a:r>
            <a:endParaRPr lang="en-US" altLang="zh-CN" sz="2000" b="0" dirty="0" smtClean="0">
              <a:solidFill>
                <a:srgbClr val="FFC000"/>
              </a:solidFill>
              <a:effectLst/>
            </a:endParaRPr>
          </a:p>
          <a:p>
            <a:r>
              <a:rPr lang="zh-CN" altLang="en-US" sz="2000" b="0" dirty="0" smtClean="0"/>
              <a:t>成本法（</a:t>
            </a:r>
            <a:r>
              <a:rPr lang="zh-CN" altLang="en-US" sz="2000" b="0" dirty="0" smtClean="0">
                <a:solidFill>
                  <a:srgbClr val="FFC000"/>
                </a:solidFill>
              </a:rPr>
              <a:t>同控、非同控都适用</a:t>
            </a:r>
            <a:r>
              <a:rPr lang="zh-CN" altLang="en-US" sz="2000" b="0" dirty="0" smtClean="0"/>
              <a:t>）</a:t>
            </a:r>
            <a:endParaRPr lang="en-US" altLang="zh-CN" sz="2000" b="0" dirty="0" smtClean="0"/>
          </a:p>
          <a:p>
            <a:r>
              <a:rPr lang="zh-CN" altLang="en-US" sz="2000" b="0" dirty="0" smtClean="0"/>
              <a:t>只有一个账务处理：</a:t>
            </a:r>
            <a:endParaRPr lang="en-US" altLang="zh-CN" sz="2000" b="0" dirty="0" smtClean="0"/>
          </a:p>
          <a:p>
            <a:r>
              <a:rPr lang="zh-CN" altLang="en-US" b="0" dirty="0" smtClean="0"/>
              <a:t>宣</a:t>
            </a:r>
            <a:r>
              <a:rPr lang="zh-CN" altLang="en-US" b="0" dirty="0"/>
              <a:t>告发</a:t>
            </a:r>
            <a:r>
              <a:rPr lang="zh-CN" altLang="en-US" b="0" dirty="0" smtClean="0"/>
              <a:t>放现金股利（注意比例）</a:t>
            </a:r>
            <a:endParaRPr lang="zh-CN" altLang="en-US" b="0" dirty="0"/>
          </a:p>
          <a:p>
            <a:r>
              <a:rPr lang="zh-CN" altLang="en-US" b="0" dirty="0"/>
              <a:t>借：应收股利</a:t>
            </a:r>
          </a:p>
          <a:p>
            <a:r>
              <a:rPr lang="zh-CN" altLang="en-US" b="0" dirty="0"/>
              <a:t>贷： 投资收</a:t>
            </a:r>
            <a:r>
              <a:rPr lang="zh-CN" altLang="en-US" b="0" dirty="0" smtClean="0"/>
              <a:t>益</a:t>
            </a:r>
            <a:endParaRPr lang="en-US" altLang="zh-CN" b="0" dirty="0" smtClean="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19</a:t>
            </a:fld>
            <a:endParaRPr lang="zh-CN" altLang="en-US"/>
          </a:p>
        </p:txBody>
      </p:sp>
    </p:spTree>
    <p:extLst>
      <p:ext uri="{BB962C8B-B14F-4D97-AF65-F5344CB8AC3E}">
        <p14:creationId xmlns:p14="http://schemas.microsoft.com/office/powerpoint/2010/main" val="1519971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b="0" dirty="0" smtClean="0">
                <a:effectLst/>
              </a:rPr>
              <a:t>答</a:t>
            </a:r>
            <a:r>
              <a:rPr lang="zh-CN" altLang="en-US" b="0" dirty="0" smtClean="0">
                <a:effectLst/>
              </a:rPr>
              <a:t>案</a:t>
            </a:r>
            <a:r>
              <a:rPr lang="en-US" altLang="zh-CN" b="0" dirty="0" smtClean="0">
                <a:effectLst/>
              </a:rPr>
              <a:t>C</a:t>
            </a:r>
            <a:endParaRPr lang="en-US" altLang="zh-CN" b="0" dirty="0" smtClean="0">
              <a:effectLst/>
            </a:endParaRPr>
          </a:p>
          <a:p>
            <a:r>
              <a:rPr lang="zh-CN" altLang="en-US" b="0" dirty="0"/>
              <a:t>解</a:t>
            </a:r>
            <a:r>
              <a:rPr lang="zh-CN" altLang="en-US" b="0" dirty="0" smtClean="0"/>
              <a:t>析</a:t>
            </a:r>
            <a:r>
              <a:rPr lang="en-US" altLang="zh-CN" b="0" dirty="0" smtClean="0"/>
              <a:t>ABD</a:t>
            </a:r>
            <a:r>
              <a:rPr lang="zh-CN" altLang="en-US" b="0" dirty="0"/>
              <a:t>应计</a:t>
            </a:r>
            <a:r>
              <a:rPr lang="zh-CN" altLang="en-US" b="0" dirty="0" smtClean="0"/>
              <a:t>入管理费用</a:t>
            </a:r>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a:t>
            </a:fld>
            <a:endParaRPr lang="zh-CN" altLang="en-US"/>
          </a:p>
        </p:txBody>
      </p:sp>
    </p:spTree>
    <p:extLst>
      <p:ext uri="{BB962C8B-B14F-4D97-AF65-F5344CB8AC3E}">
        <p14:creationId xmlns:p14="http://schemas.microsoft.com/office/powerpoint/2010/main" val="4277642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考前重难点强化长投</a:t>
            </a:r>
            <a:r>
              <a:rPr lang="en-US" altLang="zh-CN" sz="2000" b="0" dirty="0" smtClean="0">
                <a:solidFill>
                  <a:srgbClr val="FFC000"/>
                </a:solidFill>
              </a:rPr>
              <a:t>-</a:t>
            </a:r>
            <a:r>
              <a:rPr lang="zh-CN" altLang="en-US" sz="2000" b="0" dirty="0" smtClean="0">
                <a:solidFill>
                  <a:srgbClr val="FFC000"/>
                </a:solidFill>
                <a:effectLst/>
              </a:rPr>
              <a:t>处置</a:t>
            </a:r>
            <a:endParaRPr lang="en-US" altLang="zh-CN" sz="2000" b="0" dirty="0" smtClean="0">
              <a:solidFill>
                <a:srgbClr val="FFC000"/>
              </a:solidFill>
              <a:effectLst/>
            </a:endParaRPr>
          </a:p>
          <a:p>
            <a:r>
              <a:rPr lang="zh-CN" altLang="en-US" u="sng" dirty="0" smtClean="0">
                <a:solidFill>
                  <a:srgbClr val="FFC000"/>
                </a:solidFill>
              </a:rPr>
              <a:t>成本法（同控、非同控）</a:t>
            </a:r>
            <a:endParaRPr lang="en-US" altLang="zh-CN" u="sng" dirty="0" smtClean="0">
              <a:solidFill>
                <a:srgbClr val="FFC000"/>
              </a:solidFill>
            </a:endParaRPr>
          </a:p>
          <a:p>
            <a:r>
              <a:rPr lang="zh-CN" altLang="en-US" b="0" dirty="0"/>
              <a:t>借：银行存款</a:t>
            </a:r>
          </a:p>
          <a:p>
            <a:r>
              <a:rPr lang="zh-CN" altLang="en-US" b="0" dirty="0"/>
              <a:t>长期股权投资</a:t>
            </a:r>
            <a:r>
              <a:rPr lang="zh-CN" altLang="en-US" b="0" dirty="0" smtClean="0"/>
              <a:t>减值</a:t>
            </a:r>
            <a:r>
              <a:rPr lang="zh-CN" altLang="en-US" b="0" dirty="0"/>
              <a:t>准备</a:t>
            </a:r>
          </a:p>
          <a:p>
            <a:r>
              <a:rPr lang="zh-CN" altLang="en-US" b="0" dirty="0"/>
              <a:t>贷：长期股权投资</a:t>
            </a:r>
          </a:p>
          <a:p>
            <a:r>
              <a:rPr lang="zh-CN" altLang="en-US" b="0" dirty="0"/>
              <a:t>投资收益（</a:t>
            </a:r>
            <a:r>
              <a:rPr lang="zh-CN" altLang="en-US" b="0" dirty="0" smtClean="0"/>
              <a:t>或借）</a:t>
            </a:r>
            <a:endParaRPr lang="en-US" altLang="zh-CN" b="0" dirty="0" smtClean="0"/>
          </a:p>
          <a:p>
            <a:r>
              <a:rPr lang="zh-CN" altLang="en-US" sz="2000" b="0" dirty="0">
                <a:solidFill>
                  <a:srgbClr val="FFC000"/>
                </a:solidFill>
                <a:effectLst/>
              </a:rPr>
              <a:t>做</a:t>
            </a:r>
            <a:r>
              <a:rPr lang="zh-CN" altLang="en-US" sz="2000" b="0" dirty="0" smtClean="0">
                <a:solidFill>
                  <a:srgbClr val="FFC000"/>
                </a:solidFill>
                <a:effectLst/>
              </a:rPr>
              <a:t>题公式：</a:t>
            </a:r>
            <a:endParaRPr lang="en-US" altLang="zh-CN" sz="2000" b="0" dirty="0" smtClean="0">
              <a:solidFill>
                <a:srgbClr val="FFC000"/>
              </a:solidFill>
              <a:effectLst/>
            </a:endParaRPr>
          </a:p>
          <a:p>
            <a:r>
              <a:rPr lang="zh-CN" altLang="en-US" sz="2000" b="0" dirty="0">
                <a:solidFill>
                  <a:srgbClr val="FFC000"/>
                </a:solidFill>
              </a:rPr>
              <a:t>售</a:t>
            </a:r>
            <a:r>
              <a:rPr lang="zh-CN" altLang="en-US" sz="2000" b="0" dirty="0" smtClean="0">
                <a:solidFill>
                  <a:srgbClr val="FFC000"/>
                </a:solidFill>
              </a:rPr>
              <a:t>价</a:t>
            </a:r>
            <a:r>
              <a:rPr lang="en-US" altLang="zh-CN" sz="2000" b="0" dirty="0" smtClean="0">
                <a:solidFill>
                  <a:srgbClr val="FFC000"/>
                </a:solidFill>
              </a:rPr>
              <a:t>-</a:t>
            </a:r>
            <a:r>
              <a:rPr lang="zh-CN" altLang="en-US" sz="2000" b="0" dirty="0" smtClean="0">
                <a:solidFill>
                  <a:srgbClr val="FFC000"/>
                </a:solidFill>
              </a:rPr>
              <a:t>账面</a:t>
            </a:r>
            <a:r>
              <a:rPr lang="en-US" altLang="zh-CN" sz="2000" b="0" dirty="0" smtClean="0">
                <a:solidFill>
                  <a:srgbClr val="FFC000"/>
                </a:solidFill>
              </a:rPr>
              <a:t>=</a:t>
            </a:r>
            <a:r>
              <a:rPr lang="zh-CN" altLang="en-US" sz="2000" b="0" dirty="0" smtClean="0">
                <a:solidFill>
                  <a:srgbClr val="FFC000"/>
                </a:solidFill>
              </a:rPr>
              <a:t>投资收益</a:t>
            </a:r>
            <a:endParaRPr lang="en-US" altLang="zh-CN" sz="2000" b="0" dirty="0" smtClean="0">
              <a:solidFill>
                <a:srgbClr val="FFC000"/>
              </a:solidFill>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20</a:t>
            </a:fld>
            <a:endParaRPr lang="zh-CN" altLang="en-US"/>
          </a:p>
        </p:txBody>
      </p:sp>
    </p:spTree>
    <p:extLst>
      <p:ext uri="{BB962C8B-B14F-4D97-AF65-F5344CB8AC3E}">
        <p14:creationId xmlns:p14="http://schemas.microsoft.com/office/powerpoint/2010/main" val="916452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考前重难点强化长投</a:t>
            </a:r>
            <a:endParaRPr lang="en-US" altLang="zh-CN" sz="2000" b="0" dirty="0" smtClean="0">
              <a:solidFill>
                <a:srgbClr val="FFC000"/>
              </a:solidFill>
              <a:effectLst/>
            </a:endParaRPr>
          </a:p>
          <a:p>
            <a:r>
              <a:rPr lang="zh-CN" altLang="en-US" sz="2000" b="0" dirty="0" smtClean="0">
                <a:solidFill>
                  <a:srgbClr val="FFC000"/>
                </a:solidFill>
              </a:rPr>
              <a:t>非合并权益法</a:t>
            </a:r>
            <a:r>
              <a:rPr lang="en-US" altLang="zh-CN" sz="2000" b="0" dirty="0" smtClean="0">
                <a:solidFill>
                  <a:srgbClr val="FFC000"/>
                </a:solidFill>
              </a:rPr>
              <a:t>-</a:t>
            </a:r>
            <a:r>
              <a:rPr lang="zh-CN" altLang="en-US" sz="2000" b="0" dirty="0" smtClean="0">
                <a:solidFill>
                  <a:srgbClr val="FFC000"/>
                </a:solidFill>
              </a:rPr>
              <a:t>初始投资</a:t>
            </a:r>
            <a:endParaRPr lang="en-US" altLang="zh-CN" sz="2000" b="0" dirty="0" smtClean="0">
              <a:solidFill>
                <a:srgbClr val="FFC000"/>
              </a:solidFill>
            </a:endParaRPr>
          </a:p>
          <a:p>
            <a:r>
              <a:rPr lang="zh-CN" altLang="en-US" b="0" dirty="0">
                <a:solidFill>
                  <a:srgbClr val="FFC000"/>
                </a:solidFill>
              </a:rPr>
              <a:t>做</a:t>
            </a:r>
            <a:r>
              <a:rPr lang="zh-CN" altLang="en-US" b="0" dirty="0" smtClean="0">
                <a:solidFill>
                  <a:srgbClr val="FFC000"/>
                </a:solidFill>
              </a:rPr>
              <a:t>题步骤总结：</a:t>
            </a:r>
            <a:endParaRPr lang="en-US" altLang="zh-CN" b="0" dirty="0" smtClean="0">
              <a:solidFill>
                <a:srgbClr val="FFC000"/>
              </a:solidFill>
            </a:endParaRPr>
          </a:p>
          <a:p>
            <a:r>
              <a:rPr lang="en-US" altLang="zh-CN" b="0" dirty="0" smtClean="0">
                <a:solidFill>
                  <a:srgbClr val="FFC000"/>
                </a:solidFill>
              </a:rPr>
              <a:t>1</a:t>
            </a:r>
            <a:r>
              <a:rPr lang="zh-CN" altLang="en-US" b="0" dirty="0" smtClean="0">
                <a:solidFill>
                  <a:srgbClr val="FFC000"/>
                </a:solidFill>
              </a:rPr>
              <a:t>、比例小于</a:t>
            </a:r>
            <a:r>
              <a:rPr lang="en-US" altLang="zh-CN" b="0" dirty="0" smtClean="0">
                <a:solidFill>
                  <a:srgbClr val="FFC000"/>
                </a:solidFill>
              </a:rPr>
              <a:t>50%</a:t>
            </a:r>
          </a:p>
          <a:p>
            <a:r>
              <a:rPr lang="en-US" altLang="zh-CN" b="0" dirty="0" smtClean="0">
                <a:solidFill>
                  <a:srgbClr val="FFC000"/>
                </a:solidFill>
              </a:rPr>
              <a:t>2</a:t>
            </a:r>
            <a:r>
              <a:rPr lang="zh-CN" altLang="en-US" b="0" dirty="0" smtClean="0">
                <a:solidFill>
                  <a:srgbClr val="FFC000"/>
                </a:solidFill>
              </a:rPr>
              <a:t>、找</a:t>
            </a:r>
            <a:r>
              <a:rPr lang="zh-CN" altLang="en-US" u="sng" dirty="0" smtClean="0">
                <a:solidFill>
                  <a:srgbClr val="FFC000"/>
                </a:solidFill>
              </a:rPr>
              <a:t>自己</a:t>
            </a:r>
            <a:r>
              <a:rPr lang="zh-CN" altLang="en-US" b="0" dirty="0" smtClean="0">
                <a:solidFill>
                  <a:srgbClr val="FFC000"/>
                </a:solidFill>
              </a:rPr>
              <a:t>付出的公允</a:t>
            </a:r>
            <a:endParaRPr lang="en-US" altLang="zh-CN" b="0" dirty="0" smtClean="0">
              <a:solidFill>
                <a:srgbClr val="FFC000"/>
              </a:solidFill>
            </a:endParaRPr>
          </a:p>
          <a:p>
            <a:r>
              <a:rPr lang="en-US" altLang="zh-CN" b="0" dirty="0" smtClean="0">
                <a:solidFill>
                  <a:srgbClr val="FFC000"/>
                </a:solidFill>
              </a:rPr>
              <a:t>3</a:t>
            </a:r>
            <a:r>
              <a:rPr lang="zh-CN" altLang="en-US" b="0" dirty="0" smtClean="0">
                <a:solidFill>
                  <a:srgbClr val="FFC000"/>
                </a:solidFill>
              </a:rPr>
              <a:t>、不看控股比例</a:t>
            </a:r>
            <a:endParaRPr lang="en-US" altLang="zh-CN" b="0" dirty="0" smtClean="0">
              <a:solidFill>
                <a:srgbClr val="FFC000"/>
              </a:solidFill>
            </a:endParaRPr>
          </a:p>
          <a:p>
            <a:r>
              <a:rPr lang="en-US" altLang="zh-CN" b="0" dirty="0" smtClean="0">
                <a:solidFill>
                  <a:srgbClr val="FFC000"/>
                </a:solidFill>
              </a:rPr>
              <a:t>4</a:t>
            </a:r>
            <a:r>
              <a:rPr lang="zh-CN" altLang="en-US" b="0" dirty="0" smtClean="0">
                <a:solidFill>
                  <a:srgbClr val="FFC000"/>
                </a:solidFill>
              </a:rPr>
              <a:t>、中介费计入成本</a:t>
            </a:r>
            <a:endParaRPr lang="en-US" altLang="zh-CN" b="0" dirty="0" smtClean="0">
              <a:solidFill>
                <a:srgbClr val="FFC000"/>
              </a:solidFill>
            </a:endParaRPr>
          </a:p>
          <a:p>
            <a:endParaRPr lang="en-US" altLang="zh-CN" b="0" dirty="0" smtClean="0"/>
          </a:p>
          <a:p>
            <a:endParaRPr lang="en-US" altLang="zh-CN" b="0" dirty="0" smtClean="0"/>
          </a:p>
          <a:p>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21</a:t>
            </a:fld>
            <a:endParaRPr lang="zh-CN" altLang="en-US"/>
          </a:p>
        </p:txBody>
      </p:sp>
    </p:spTree>
    <p:extLst>
      <p:ext uri="{BB962C8B-B14F-4D97-AF65-F5344CB8AC3E}">
        <p14:creationId xmlns:p14="http://schemas.microsoft.com/office/powerpoint/2010/main" val="16394637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a:solidFill>
                  <a:srgbClr val="FFC000"/>
                </a:solidFill>
              </a:rPr>
              <a:t>非合并权益</a:t>
            </a:r>
            <a:r>
              <a:rPr lang="zh-CN" altLang="en-US" sz="2000" b="0" dirty="0" smtClean="0">
                <a:solidFill>
                  <a:srgbClr val="FFC000"/>
                </a:solidFill>
              </a:rPr>
              <a:t>法</a:t>
            </a:r>
            <a:r>
              <a:rPr lang="en-US" altLang="zh-CN" sz="2000" b="0" dirty="0" smtClean="0">
                <a:solidFill>
                  <a:srgbClr val="FFC000"/>
                </a:solidFill>
              </a:rPr>
              <a:t>-</a:t>
            </a:r>
            <a:r>
              <a:rPr lang="zh-CN" altLang="en-US" sz="2000" b="0" dirty="0" smtClean="0">
                <a:solidFill>
                  <a:srgbClr val="FFC000"/>
                </a:solidFill>
              </a:rPr>
              <a:t>后续计量</a:t>
            </a:r>
            <a:endParaRPr lang="en-US" altLang="zh-CN" sz="2000" b="0" dirty="0" smtClean="0">
              <a:solidFill>
                <a:srgbClr val="FFC000"/>
              </a:solidFill>
            </a:endParaRPr>
          </a:p>
          <a:p>
            <a:r>
              <a:rPr lang="zh-CN" altLang="en-US" b="0" dirty="0" smtClean="0"/>
              <a:t>第一步：调整</a:t>
            </a:r>
            <a:r>
              <a:rPr lang="zh-CN" altLang="en-US" b="0" dirty="0"/>
              <a:t>初始（初始投资成</a:t>
            </a:r>
            <a:r>
              <a:rPr lang="zh-CN" altLang="en-US" b="0" dirty="0" smtClean="0"/>
              <a:t>本小于被投资</a:t>
            </a:r>
            <a:r>
              <a:rPr lang="zh-CN" altLang="en-US" b="0" dirty="0"/>
              <a:t>单位可辨认净资产公允价</a:t>
            </a:r>
            <a:r>
              <a:rPr lang="zh-CN" altLang="en-US" b="0" dirty="0" smtClean="0"/>
              <a:t>值的</a:t>
            </a:r>
            <a:r>
              <a:rPr lang="zh-CN" altLang="en-US" b="0" dirty="0"/>
              <a:t>份</a:t>
            </a:r>
            <a:r>
              <a:rPr lang="zh-CN" altLang="en-US" b="0" dirty="0" smtClean="0"/>
              <a:t>额）</a:t>
            </a:r>
            <a:endParaRPr lang="en-US" altLang="zh-CN" b="0" dirty="0" smtClean="0"/>
          </a:p>
          <a:p>
            <a:r>
              <a:rPr lang="zh-CN" altLang="en-US" b="0" dirty="0" smtClean="0"/>
              <a:t>借</a:t>
            </a:r>
            <a:r>
              <a:rPr lang="zh-CN" altLang="en-US" b="0" dirty="0"/>
              <a:t>：长期股权投</a:t>
            </a:r>
            <a:r>
              <a:rPr lang="zh-CN" altLang="en-US" b="0" dirty="0" smtClean="0"/>
              <a:t>资</a:t>
            </a:r>
            <a:r>
              <a:rPr lang="en-US" altLang="zh-CN" b="0" dirty="0" smtClean="0"/>
              <a:t>-</a:t>
            </a:r>
            <a:r>
              <a:rPr lang="zh-CN" altLang="en-US" b="0" dirty="0" smtClean="0"/>
              <a:t>投</a:t>
            </a:r>
            <a:r>
              <a:rPr lang="zh-CN" altLang="en-US" b="0" dirty="0"/>
              <a:t>资成本</a:t>
            </a:r>
          </a:p>
          <a:p>
            <a:r>
              <a:rPr lang="zh-CN" altLang="en-US" b="0" dirty="0"/>
              <a:t>贷：营业外收</a:t>
            </a:r>
            <a:r>
              <a:rPr lang="zh-CN" altLang="en-US" b="0" dirty="0" smtClean="0"/>
              <a:t>入</a:t>
            </a:r>
            <a:endParaRPr lang="en-US" altLang="zh-CN" b="0" dirty="0" smtClean="0"/>
          </a:p>
          <a:p>
            <a:r>
              <a:rPr lang="zh-CN" altLang="en-US" b="0" dirty="0">
                <a:solidFill>
                  <a:srgbClr val="FFC000"/>
                </a:solidFill>
                <a:effectLst/>
              </a:rPr>
              <a:t>做</a:t>
            </a:r>
            <a:r>
              <a:rPr lang="zh-CN" altLang="en-US" b="0" dirty="0" smtClean="0">
                <a:solidFill>
                  <a:srgbClr val="FFC000"/>
                </a:solidFill>
                <a:effectLst/>
              </a:rPr>
              <a:t>题步骤：</a:t>
            </a:r>
            <a:endParaRPr lang="en-US" altLang="zh-CN" b="0" dirty="0" smtClean="0">
              <a:solidFill>
                <a:srgbClr val="FFC000"/>
              </a:solidFill>
              <a:effectLst/>
            </a:endParaRPr>
          </a:p>
          <a:p>
            <a:r>
              <a:rPr lang="en-US" altLang="zh-CN" b="0" dirty="0" smtClean="0">
                <a:solidFill>
                  <a:srgbClr val="FFC000"/>
                </a:solidFill>
              </a:rPr>
              <a:t>1</a:t>
            </a:r>
            <a:r>
              <a:rPr lang="zh-CN" altLang="en-US" b="0" dirty="0" smtClean="0">
                <a:solidFill>
                  <a:srgbClr val="FFC000"/>
                </a:solidFill>
              </a:rPr>
              <a:t>、确认初始投资</a:t>
            </a:r>
            <a:endParaRPr lang="en-US" altLang="zh-CN" b="0" dirty="0" smtClean="0">
              <a:solidFill>
                <a:srgbClr val="FFC000"/>
              </a:solidFill>
            </a:endParaRPr>
          </a:p>
          <a:p>
            <a:r>
              <a:rPr lang="en-US" altLang="zh-CN" b="0" dirty="0" smtClean="0">
                <a:solidFill>
                  <a:srgbClr val="FFC000"/>
                </a:solidFill>
                <a:effectLst/>
              </a:rPr>
              <a:t>2</a:t>
            </a:r>
            <a:r>
              <a:rPr lang="zh-CN" altLang="en-US" b="0" dirty="0" smtClean="0">
                <a:solidFill>
                  <a:srgbClr val="FFC000"/>
                </a:solidFill>
                <a:effectLst/>
              </a:rPr>
              <a:t>、找对方公允比例</a:t>
            </a:r>
            <a:endParaRPr lang="en-US" altLang="zh-CN" b="0" dirty="0" smtClean="0">
              <a:solidFill>
                <a:srgbClr val="FFC000"/>
              </a:solidFill>
              <a:effectLst/>
            </a:endParaRPr>
          </a:p>
          <a:p>
            <a:r>
              <a:rPr lang="en-US" altLang="zh-CN" b="0" dirty="0" smtClean="0">
                <a:solidFill>
                  <a:srgbClr val="FFC000"/>
                </a:solidFill>
              </a:rPr>
              <a:t>3</a:t>
            </a:r>
            <a:r>
              <a:rPr lang="zh-CN" altLang="en-US" b="0" dirty="0" smtClean="0">
                <a:solidFill>
                  <a:srgbClr val="FFC000"/>
                </a:solidFill>
              </a:rPr>
              <a:t>、差额计入营外收</a:t>
            </a:r>
            <a:r>
              <a:rPr lang="en-US" altLang="zh-CN" b="0" dirty="0" smtClean="0">
                <a:solidFill>
                  <a:srgbClr val="FFC000"/>
                </a:solidFill>
              </a:rPr>
              <a:t>(</a:t>
            </a:r>
            <a:r>
              <a:rPr lang="zh-CN" altLang="en-US" b="0" dirty="0">
                <a:solidFill>
                  <a:srgbClr val="FFC000"/>
                </a:solidFill>
              </a:rPr>
              <a:t>买</a:t>
            </a:r>
            <a:r>
              <a:rPr lang="zh-CN" altLang="en-US" b="0" dirty="0" smtClean="0">
                <a:solidFill>
                  <a:srgbClr val="FFC000"/>
                </a:solidFill>
              </a:rPr>
              <a:t>赚了调，买亏了不调，即初始投资</a:t>
            </a:r>
            <a:r>
              <a:rPr lang="en-US" altLang="zh-CN" b="0" dirty="0" smtClean="0">
                <a:solidFill>
                  <a:srgbClr val="FFC000"/>
                </a:solidFill>
              </a:rPr>
              <a:t>&lt;</a:t>
            </a:r>
            <a:r>
              <a:rPr lang="zh-CN" altLang="en-US" b="0" dirty="0" smtClean="0">
                <a:solidFill>
                  <a:srgbClr val="FFC000"/>
                </a:solidFill>
              </a:rPr>
              <a:t>公允）</a:t>
            </a:r>
            <a:endParaRPr lang="en-US" altLang="zh-CN" b="0" dirty="0" smtClean="0">
              <a:solidFill>
                <a:srgbClr val="FFC000"/>
              </a:solidFill>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22</a:t>
            </a:fld>
            <a:endParaRPr lang="zh-CN" altLang="en-US"/>
          </a:p>
        </p:txBody>
      </p:sp>
    </p:spTree>
    <p:extLst>
      <p:ext uri="{BB962C8B-B14F-4D97-AF65-F5344CB8AC3E}">
        <p14:creationId xmlns:p14="http://schemas.microsoft.com/office/powerpoint/2010/main" val="34269784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4752454" cy="3628390"/>
          </a:xfrm>
        </p:spPr>
        <p:txBody>
          <a:bodyPr/>
          <a:lstStyle/>
          <a:p>
            <a:r>
              <a:rPr lang="zh-CN" altLang="en-US" sz="2000" b="0" dirty="0">
                <a:solidFill>
                  <a:srgbClr val="FFC000"/>
                </a:solidFill>
              </a:rPr>
              <a:t>非合并权益法</a:t>
            </a:r>
            <a:r>
              <a:rPr lang="en-US" altLang="zh-CN" sz="2000" b="0" dirty="0">
                <a:solidFill>
                  <a:srgbClr val="FFC000"/>
                </a:solidFill>
              </a:rPr>
              <a:t>-</a:t>
            </a:r>
            <a:r>
              <a:rPr lang="zh-CN" altLang="en-US" sz="2000" b="0" dirty="0">
                <a:solidFill>
                  <a:srgbClr val="FFC000"/>
                </a:solidFill>
              </a:rPr>
              <a:t>后续计量</a:t>
            </a:r>
            <a:endParaRPr lang="en-US" altLang="zh-CN" sz="2000" b="0" dirty="0">
              <a:solidFill>
                <a:srgbClr val="FFC000"/>
              </a:solidFill>
            </a:endParaRPr>
          </a:p>
          <a:p>
            <a:r>
              <a:rPr lang="zh-CN" altLang="en-US" b="0" dirty="0" smtClean="0"/>
              <a:t>第二步、实现净</a:t>
            </a:r>
            <a:r>
              <a:rPr lang="zh-CN" altLang="en-US" b="0" dirty="0"/>
              <a:t>利</a:t>
            </a:r>
            <a:r>
              <a:rPr lang="zh-CN" altLang="en-US" b="0" dirty="0" smtClean="0"/>
              <a:t>润（第三部、亏损相反）</a:t>
            </a:r>
            <a:endParaRPr lang="en-US" altLang="zh-CN" b="0" dirty="0" smtClean="0"/>
          </a:p>
          <a:p>
            <a:r>
              <a:rPr lang="zh-CN" altLang="en-US" b="0" dirty="0"/>
              <a:t>借</a:t>
            </a:r>
            <a:r>
              <a:rPr lang="zh-CN" altLang="en-US" b="0" dirty="0" smtClean="0"/>
              <a:t>：长期股</a:t>
            </a:r>
            <a:r>
              <a:rPr lang="zh-CN" altLang="en-US" b="0" dirty="0"/>
              <a:t>权投</a:t>
            </a:r>
            <a:r>
              <a:rPr lang="zh-CN" altLang="en-US" b="0" dirty="0" smtClean="0"/>
              <a:t>资</a:t>
            </a:r>
            <a:r>
              <a:rPr lang="en-US" altLang="zh-CN" b="0" dirty="0" smtClean="0"/>
              <a:t>-</a:t>
            </a:r>
            <a:r>
              <a:rPr lang="zh-CN" altLang="en-US" b="0" dirty="0" smtClean="0"/>
              <a:t>损</a:t>
            </a:r>
            <a:r>
              <a:rPr lang="zh-CN" altLang="en-US" b="0" dirty="0"/>
              <a:t>益调整</a:t>
            </a:r>
          </a:p>
          <a:p>
            <a:r>
              <a:rPr lang="zh-CN" altLang="en-US" b="0" dirty="0"/>
              <a:t>贷： 投资收</a:t>
            </a:r>
            <a:r>
              <a:rPr lang="zh-CN" altLang="en-US" b="0" dirty="0" smtClean="0"/>
              <a:t>益</a:t>
            </a:r>
            <a:endParaRPr lang="en-US" altLang="zh-CN" b="0" dirty="0" smtClean="0"/>
          </a:p>
          <a:p>
            <a:r>
              <a:rPr lang="zh-CN" altLang="en-US" b="0" dirty="0" smtClean="0">
                <a:effectLst/>
              </a:rPr>
              <a:t>考点延伸：超额亏损依次冲减“长期应收款”“预计负债”“备查簿”</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23</a:t>
            </a:fld>
            <a:endParaRPr lang="zh-CN" altLang="en-US"/>
          </a:p>
        </p:txBody>
      </p:sp>
    </p:spTree>
    <p:extLst>
      <p:ext uri="{BB962C8B-B14F-4D97-AF65-F5344CB8AC3E}">
        <p14:creationId xmlns:p14="http://schemas.microsoft.com/office/powerpoint/2010/main" val="2589351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非合并权益法</a:t>
            </a:r>
            <a:r>
              <a:rPr lang="en-US" altLang="zh-CN" sz="2000" b="0" dirty="0" smtClean="0">
                <a:solidFill>
                  <a:srgbClr val="FFC000"/>
                </a:solidFill>
              </a:rPr>
              <a:t>-</a:t>
            </a:r>
            <a:r>
              <a:rPr lang="zh-CN" altLang="en-US" sz="2000" b="0" dirty="0" smtClean="0">
                <a:solidFill>
                  <a:srgbClr val="FFC000"/>
                </a:solidFill>
              </a:rPr>
              <a:t>后续计量</a:t>
            </a:r>
            <a:endParaRPr lang="en-US" altLang="zh-CN" sz="2000" b="0" dirty="0" smtClean="0">
              <a:solidFill>
                <a:srgbClr val="FFC000"/>
              </a:solidFill>
            </a:endParaRPr>
          </a:p>
          <a:p>
            <a:r>
              <a:rPr lang="zh-CN" altLang="en-US" b="0" dirty="0" smtClean="0"/>
              <a:t>第四步、宣</a:t>
            </a:r>
            <a:r>
              <a:rPr lang="zh-CN" altLang="en-US" b="0" dirty="0"/>
              <a:t>告发</a:t>
            </a:r>
            <a:r>
              <a:rPr lang="zh-CN" altLang="en-US" b="0" dirty="0" smtClean="0"/>
              <a:t>放现</a:t>
            </a:r>
            <a:r>
              <a:rPr lang="zh-CN" altLang="en-US" b="0" dirty="0"/>
              <a:t>金股</a:t>
            </a:r>
            <a:r>
              <a:rPr lang="zh-CN" altLang="en-US" b="0" dirty="0" smtClean="0"/>
              <a:t>利：</a:t>
            </a:r>
            <a:endParaRPr lang="en-US" altLang="zh-CN" b="0" dirty="0" smtClean="0"/>
          </a:p>
          <a:p>
            <a:r>
              <a:rPr lang="zh-CN" altLang="en-US" b="0" dirty="0"/>
              <a:t>借：应收股利</a:t>
            </a:r>
          </a:p>
          <a:p>
            <a:r>
              <a:rPr lang="zh-CN" altLang="en-US" b="0" dirty="0"/>
              <a:t>贷： 长期股权投</a:t>
            </a:r>
            <a:r>
              <a:rPr lang="zh-CN" altLang="en-US" b="0" dirty="0" smtClean="0"/>
              <a:t>资</a:t>
            </a:r>
            <a:r>
              <a:rPr lang="en-US" altLang="zh-CN" b="0" dirty="0" smtClean="0"/>
              <a:t>-</a:t>
            </a:r>
            <a:r>
              <a:rPr lang="zh-CN" altLang="en-US" b="0" dirty="0" smtClean="0"/>
              <a:t>损</a:t>
            </a:r>
            <a:r>
              <a:rPr lang="zh-CN" altLang="en-US" b="0" dirty="0"/>
              <a:t>益调</a:t>
            </a:r>
            <a:r>
              <a:rPr lang="zh-CN" altLang="en-US" b="0" dirty="0" smtClean="0"/>
              <a:t>整</a:t>
            </a:r>
            <a:endParaRPr lang="en-US" altLang="zh-CN" b="0" dirty="0" smtClean="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24</a:t>
            </a:fld>
            <a:endParaRPr lang="zh-CN" altLang="en-US"/>
          </a:p>
        </p:txBody>
      </p:sp>
    </p:spTree>
    <p:extLst>
      <p:ext uri="{BB962C8B-B14F-4D97-AF65-F5344CB8AC3E}">
        <p14:creationId xmlns:p14="http://schemas.microsoft.com/office/powerpoint/2010/main" val="42854325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非合并权益法</a:t>
            </a:r>
            <a:r>
              <a:rPr lang="en-US" altLang="zh-CN" sz="2000" b="0" dirty="0" smtClean="0">
                <a:solidFill>
                  <a:srgbClr val="FFC000"/>
                </a:solidFill>
              </a:rPr>
              <a:t>-</a:t>
            </a:r>
            <a:r>
              <a:rPr lang="zh-CN" altLang="en-US" sz="2000" b="0" dirty="0" smtClean="0">
                <a:solidFill>
                  <a:srgbClr val="FFC000"/>
                </a:solidFill>
              </a:rPr>
              <a:t>后续计量</a:t>
            </a:r>
            <a:endParaRPr lang="en-US" altLang="zh-CN" sz="2000" b="0" dirty="0" smtClean="0">
              <a:solidFill>
                <a:srgbClr val="FFC000"/>
              </a:solidFill>
            </a:endParaRPr>
          </a:p>
          <a:p>
            <a:r>
              <a:rPr lang="zh-CN" altLang="en-US" b="0" dirty="0" smtClean="0"/>
              <a:t>第五步、其</a:t>
            </a:r>
            <a:r>
              <a:rPr lang="zh-CN" altLang="en-US" b="0" dirty="0"/>
              <a:t>他权</a:t>
            </a:r>
            <a:r>
              <a:rPr lang="zh-CN" altLang="en-US" b="0" dirty="0" smtClean="0"/>
              <a:t>益变</a:t>
            </a:r>
            <a:r>
              <a:rPr lang="zh-CN" altLang="en-US" b="0" dirty="0"/>
              <a:t>动：</a:t>
            </a:r>
            <a:endParaRPr lang="en-US" altLang="zh-CN" b="0" dirty="0" smtClean="0"/>
          </a:p>
          <a:p>
            <a:r>
              <a:rPr lang="zh-CN" altLang="en-US" b="0" dirty="0"/>
              <a:t>借：长期股权投</a:t>
            </a:r>
            <a:r>
              <a:rPr lang="zh-CN" altLang="en-US" b="0" dirty="0" smtClean="0"/>
              <a:t>资</a:t>
            </a:r>
            <a:r>
              <a:rPr lang="en-US" altLang="zh-CN" b="0" dirty="0" smtClean="0"/>
              <a:t>-</a:t>
            </a:r>
            <a:r>
              <a:rPr lang="zh-CN" altLang="en-US" b="0" dirty="0" smtClean="0"/>
              <a:t>其</a:t>
            </a:r>
            <a:r>
              <a:rPr lang="zh-CN" altLang="en-US" b="0" dirty="0"/>
              <a:t>他权益</a:t>
            </a:r>
            <a:r>
              <a:rPr lang="zh-CN" altLang="en-US" b="0" dirty="0" smtClean="0"/>
              <a:t>变动</a:t>
            </a:r>
            <a:endParaRPr lang="zh-CN" altLang="en-US" b="0" dirty="0"/>
          </a:p>
          <a:p>
            <a:r>
              <a:rPr lang="zh-CN" altLang="en-US" b="0" dirty="0"/>
              <a:t>贷： 资本公</a:t>
            </a:r>
            <a:r>
              <a:rPr lang="zh-CN" altLang="en-US" b="0" dirty="0" smtClean="0"/>
              <a:t>积</a:t>
            </a:r>
            <a:r>
              <a:rPr lang="en-US" altLang="zh-CN" b="0" dirty="0" smtClean="0"/>
              <a:t>-</a:t>
            </a:r>
            <a:r>
              <a:rPr lang="zh-CN" altLang="en-US" b="0" dirty="0" smtClean="0"/>
              <a:t>其</a:t>
            </a:r>
            <a:r>
              <a:rPr lang="zh-CN" altLang="en-US" b="0" dirty="0"/>
              <a:t>他资本公</a:t>
            </a:r>
            <a:r>
              <a:rPr lang="zh-CN" altLang="en-US" b="0" dirty="0" smtClean="0"/>
              <a:t>积</a:t>
            </a:r>
            <a:endParaRPr lang="en-US" altLang="zh-CN" b="0" dirty="0" smtClean="0"/>
          </a:p>
          <a:p>
            <a:r>
              <a:rPr lang="zh-CN" altLang="en-US" b="0" dirty="0" smtClean="0"/>
              <a:t>第六步、其</a:t>
            </a:r>
            <a:r>
              <a:rPr lang="zh-CN" altLang="en-US" b="0" dirty="0"/>
              <a:t>他综合收益变动：</a:t>
            </a:r>
            <a:endParaRPr lang="en-US" altLang="zh-CN" b="0" dirty="0"/>
          </a:p>
          <a:p>
            <a:r>
              <a:rPr lang="zh-CN" altLang="en-US" b="0" dirty="0"/>
              <a:t>借：长期股权投资</a:t>
            </a:r>
            <a:r>
              <a:rPr lang="en-US" altLang="zh-CN" b="0" dirty="0"/>
              <a:t>-</a:t>
            </a:r>
            <a:r>
              <a:rPr lang="zh-CN" altLang="en-US" b="0" dirty="0"/>
              <a:t>其他综合收益</a:t>
            </a:r>
          </a:p>
          <a:p>
            <a:r>
              <a:rPr lang="zh-CN" altLang="en-US" b="0" dirty="0"/>
              <a:t>贷： 其他综合收益</a:t>
            </a:r>
            <a:endParaRPr lang="en-US" altLang="zh-CN" b="0" dirty="0"/>
          </a:p>
          <a:p>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25</a:t>
            </a:fld>
            <a:endParaRPr lang="zh-CN" altLang="en-US"/>
          </a:p>
        </p:txBody>
      </p:sp>
    </p:spTree>
    <p:extLst>
      <p:ext uri="{BB962C8B-B14F-4D97-AF65-F5344CB8AC3E}">
        <p14:creationId xmlns:p14="http://schemas.microsoft.com/office/powerpoint/2010/main" val="37127778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sz="2000" b="0" dirty="0" smtClean="0">
                <a:solidFill>
                  <a:srgbClr val="FFC000"/>
                </a:solidFill>
              </a:rPr>
              <a:t>非合并权益法</a:t>
            </a:r>
            <a:r>
              <a:rPr lang="en-US" altLang="zh-CN" sz="2000" b="0" dirty="0" smtClean="0">
                <a:solidFill>
                  <a:srgbClr val="FFC000"/>
                </a:solidFill>
              </a:rPr>
              <a:t>-</a:t>
            </a:r>
            <a:r>
              <a:rPr lang="zh-CN" altLang="en-US" sz="2000" b="0" dirty="0" smtClean="0">
                <a:solidFill>
                  <a:srgbClr val="FFC000"/>
                </a:solidFill>
                <a:effectLst/>
              </a:rPr>
              <a:t>处置</a:t>
            </a:r>
            <a:endParaRPr lang="en-US" altLang="zh-CN" sz="2000" b="0" dirty="0" smtClean="0">
              <a:solidFill>
                <a:srgbClr val="FFC000"/>
              </a:solidFill>
              <a:effectLst/>
            </a:endParaRPr>
          </a:p>
          <a:p>
            <a:r>
              <a:rPr lang="zh-CN" altLang="en-US" b="0" dirty="0" smtClean="0"/>
              <a:t>借</a:t>
            </a:r>
            <a:r>
              <a:rPr lang="zh-CN" altLang="en-US" b="0" dirty="0"/>
              <a:t>：银行存款</a:t>
            </a:r>
          </a:p>
          <a:p>
            <a:r>
              <a:rPr lang="zh-CN" altLang="en-US" b="0" dirty="0"/>
              <a:t>长期股权投资减值准备</a:t>
            </a:r>
          </a:p>
          <a:p>
            <a:r>
              <a:rPr lang="zh-CN" altLang="en-US" b="0" dirty="0"/>
              <a:t>贷：长期股权投</a:t>
            </a:r>
            <a:r>
              <a:rPr lang="zh-CN" altLang="en-US" b="0" dirty="0" smtClean="0"/>
              <a:t>资</a:t>
            </a:r>
            <a:r>
              <a:rPr lang="en-US" altLang="zh-CN" b="0" dirty="0" smtClean="0"/>
              <a:t>-</a:t>
            </a:r>
            <a:r>
              <a:rPr lang="zh-CN" altLang="en-US" b="0" dirty="0" smtClean="0"/>
              <a:t>投</a:t>
            </a:r>
            <a:r>
              <a:rPr lang="zh-CN" altLang="en-US" b="0" dirty="0"/>
              <a:t>资成本</a:t>
            </a:r>
          </a:p>
          <a:p>
            <a:r>
              <a:rPr lang="zh-CN" altLang="en-US" b="0" dirty="0" smtClean="0"/>
              <a:t>                 </a:t>
            </a:r>
            <a:r>
              <a:rPr lang="en-US" altLang="zh-CN" b="0" dirty="0" smtClean="0"/>
              <a:t>-</a:t>
            </a:r>
            <a:r>
              <a:rPr lang="zh-CN" altLang="en-US" b="0" dirty="0" smtClean="0"/>
              <a:t>损</a:t>
            </a:r>
            <a:r>
              <a:rPr lang="zh-CN" altLang="en-US" b="0" dirty="0"/>
              <a:t>益调整</a:t>
            </a:r>
          </a:p>
          <a:p>
            <a:r>
              <a:rPr lang="en-US" altLang="zh-CN" b="0" dirty="0" smtClean="0"/>
              <a:t>                 -</a:t>
            </a:r>
            <a:r>
              <a:rPr lang="zh-CN" altLang="en-US" b="0" dirty="0" smtClean="0"/>
              <a:t>其</a:t>
            </a:r>
            <a:r>
              <a:rPr lang="zh-CN" altLang="en-US" b="0" dirty="0"/>
              <a:t>他权益变动</a:t>
            </a:r>
          </a:p>
          <a:p>
            <a:r>
              <a:rPr lang="en-US" altLang="zh-CN" b="0" dirty="0" smtClean="0"/>
              <a:t>                 -</a:t>
            </a:r>
            <a:r>
              <a:rPr lang="zh-CN" altLang="en-US" b="0" dirty="0" smtClean="0"/>
              <a:t>其</a:t>
            </a:r>
            <a:r>
              <a:rPr lang="zh-CN" altLang="en-US" b="0" dirty="0"/>
              <a:t>他综合收益</a:t>
            </a:r>
          </a:p>
          <a:p>
            <a:r>
              <a:rPr lang="zh-CN" altLang="en-US" b="0" dirty="0" smtClean="0"/>
              <a:t>     投</a:t>
            </a:r>
            <a:r>
              <a:rPr lang="zh-CN" altLang="en-US" b="0" dirty="0"/>
              <a:t>资收益（或借</a:t>
            </a:r>
            <a:r>
              <a:rPr lang="zh-CN" altLang="en-US" b="0" dirty="0" smtClean="0"/>
              <a:t>）</a:t>
            </a:r>
            <a:endParaRPr lang="en-US" altLang="zh-CN" b="0" dirty="0" smtClean="0"/>
          </a:p>
          <a:p>
            <a:endParaRPr lang="en-US" altLang="zh-CN" b="0" dirty="0" smtClean="0"/>
          </a:p>
          <a:p>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26</a:t>
            </a:fld>
            <a:endParaRPr lang="zh-CN" altLang="en-US"/>
          </a:p>
        </p:txBody>
      </p:sp>
    </p:spTree>
    <p:extLst>
      <p:ext uri="{BB962C8B-B14F-4D97-AF65-F5344CB8AC3E}">
        <p14:creationId xmlns:p14="http://schemas.microsoft.com/office/powerpoint/2010/main" val="2385278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27584" y="1347614"/>
            <a:ext cx="6719256" cy="3628390"/>
          </a:xfrm>
        </p:spPr>
        <p:txBody>
          <a:bodyPr/>
          <a:lstStyle/>
          <a:p>
            <a:r>
              <a:rPr lang="zh-CN" altLang="en-US" sz="2000" b="0" dirty="0">
                <a:solidFill>
                  <a:srgbClr val="FFC000"/>
                </a:solidFill>
              </a:rPr>
              <a:t>非合并权益法</a:t>
            </a:r>
            <a:r>
              <a:rPr lang="en-US" altLang="zh-CN" sz="2000" b="0" dirty="0">
                <a:solidFill>
                  <a:srgbClr val="FFC000"/>
                </a:solidFill>
              </a:rPr>
              <a:t>-</a:t>
            </a:r>
            <a:r>
              <a:rPr lang="zh-CN" altLang="en-US" sz="2000" b="0" dirty="0">
                <a:solidFill>
                  <a:srgbClr val="FFC000"/>
                </a:solidFill>
              </a:rPr>
              <a:t>处置</a:t>
            </a:r>
            <a:endParaRPr lang="en-US" altLang="zh-CN" sz="2000" b="0" dirty="0">
              <a:solidFill>
                <a:srgbClr val="FFC000"/>
              </a:solidFill>
            </a:endParaRPr>
          </a:p>
          <a:p>
            <a:r>
              <a:rPr lang="zh-CN" altLang="en-US" b="0" dirty="0" smtClean="0"/>
              <a:t>借</a:t>
            </a:r>
            <a:r>
              <a:rPr lang="zh-CN" altLang="en-US" b="0" dirty="0"/>
              <a:t>：资本公</a:t>
            </a:r>
            <a:r>
              <a:rPr lang="zh-CN" altLang="en-US" b="0" dirty="0" smtClean="0"/>
              <a:t>积</a:t>
            </a:r>
            <a:r>
              <a:rPr lang="en-US" altLang="zh-CN" b="0" dirty="0" smtClean="0"/>
              <a:t>-</a:t>
            </a:r>
            <a:r>
              <a:rPr lang="zh-CN" altLang="en-US" b="0" dirty="0" smtClean="0"/>
              <a:t>其</a:t>
            </a:r>
            <a:r>
              <a:rPr lang="zh-CN" altLang="en-US" b="0" dirty="0"/>
              <a:t>他资本公积</a:t>
            </a:r>
          </a:p>
          <a:p>
            <a:r>
              <a:rPr lang="zh-CN" altLang="en-US" b="0" dirty="0" smtClean="0"/>
              <a:t>    其</a:t>
            </a:r>
            <a:r>
              <a:rPr lang="zh-CN" altLang="en-US" b="0" dirty="0"/>
              <a:t>他综合收</a:t>
            </a:r>
            <a:r>
              <a:rPr lang="zh-CN" altLang="en-US" b="0" dirty="0" smtClean="0"/>
              <a:t>益</a:t>
            </a:r>
            <a:endParaRPr lang="zh-CN" altLang="en-US" b="0" dirty="0"/>
          </a:p>
          <a:p>
            <a:r>
              <a:rPr lang="zh-CN" altLang="en-US" b="0" dirty="0"/>
              <a:t>贷：投资收</a:t>
            </a:r>
            <a:r>
              <a:rPr lang="zh-CN" altLang="en-US" b="0" dirty="0" smtClean="0"/>
              <a:t>益</a:t>
            </a:r>
            <a:endParaRPr lang="en-US" altLang="zh-CN" b="0" dirty="0" smtClean="0"/>
          </a:p>
          <a:p>
            <a:r>
              <a:rPr lang="zh-CN" altLang="en-US" sz="1800" b="0" dirty="0">
                <a:solidFill>
                  <a:srgbClr val="FFC000"/>
                </a:solidFill>
              </a:rPr>
              <a:t>做</a:t>
            </a:r>
            <a:r>
              <a:rPr lang="zh-CN" altLang="en-US" sz="1800" b="0" dirty="0" smtClean="0">
                <a:solidFill>
                  <a:srgbClr val="FFC000"/>
                </a:solidFill>
              </a:rPr>
              <a:t>题公式：</a:t>
            </a:r>
            <a:endParaRPr lang="en-US" altLang="zh-CN" sz="1800" b="0" dirty="0" smtClean="0">
              <a:solidFill>
                <a:srgbClr val="FFC000"/>
              </a:solidFill>
            </a:endParaRPr>
          </a:p>
          <a:p>
            <a:r>
              <a:rPr lang="zh-CN" altLang="en-US" sz="2000" b="0" dirty="0">
                <a:solidFill>
                  <a:srgbClr val="FFC000"/>
                </a:solidFill>
                <a:effectLst/>
              </a:rPr>
              <a:t>投</a:t>
            </a:r>
            <a:r>
              <a:rPr lang="zh-CN" altLang="en-US" sz="2000" b="0" dirty="0" smtClean="0">
                <a:solidFill>
                  <a:srgbClr val="FFC000"/>
                </a:solidFill>
                <a:effectLst/>
              </a:rPr>
              <a:t>资收益</a:t>
            </a:r>
            <a:r>
              <a:rPr lang="en-US" altLang="zh-CN" sz="2000" b="0" dirty="0" smtClean="0">
                <a:solidFill>
                  <a:srgbClr val="FFC000"/>
                </a:solidFill>
                <a:effectLst/>
              </a:rPr>
              <a:t>=</a:t>
            </a:r>
            <a:r>
              <a:rPr lang="zh-CN" altLang="en-US" sz="2000" b="0" dirty="0" smtClean="0">
                <a:solidFill>
                  <a:srgbClr val="FFC000"/>
                </a:solidFill>
                <a:effectLst/>
              </a:rPr>
              <a:t>售价</a:t>
            </a:r>
            <a:r>
              <a:rPr lang="en-US" altLang="zh-CN" sz="2000" b="0" dirty="0" smtClean="0">
                <a:solidFill>
                  <a:srgbClr val="FFC000"/>
                </a:solidFill>
                <a:effectLst/>
              </a:rPr>
              <a:t>-</a:t>
            </a:r>
            <a:r>
              <a:rPr lang="zh-CN" altLang="en-US" sz="2000" b="0" dirty="0" smtClean="0">
                <a:solidFill>
                  <a:srgbClr val="FFC000"/>
                </a:solidFill>
                <a:effectLst/>
              </a:rPr>
              <a:t>账面</a:t>
            </a:r>
            <a:r>
              <a:rPr lang="en-US" altLang="zh-CN" sz="2000" b="0" dirty="0" smtClean="0">
                <a:solidFill>
                  <a:srgbClr val="FFC000"/>
                </a:solidFill>
                <a:effectLst/>
              </a:rPr>
              <a:t>+</a:t>
            </a:r>
            <a:r>
              <a:rPr lang="zh-CN" altLang="en-US" sz="2000" b="0" dirty="0" smtClean="0">
                <a:solidFill>
                  <a:srgbClr val="FFC000"/>
                </a:solidFill>
                <a:effectLst/>
              </a:rPr>
              <a:t>其他资本公积</a:t>
            </a:r>
            <a:r>
              <a:rPr lang="en-US" altLang="zh-CN" sz="2000" b="0" dirty="0" smtClean="0">
                <a:solidFill>
                  <a:srgbClr val="FFC000"/>
                </a:solidFill>
                <a:effectLst/>
              </a:rPr>
              <a:t>+</a:t>
            </a:r>
            <a:r>
              <a:rPr lang="zh-CN" altLang="en-US" sz="2000" b="0" dirty="0" smtClean="0">
                <a:solidFill>
                  <a:srgbClr val="FFC000"/>
                </a:solidFill>
                <a:effectLst/>
              </a:rPr>
              <a:t>其他综合收益</a:t>
            </a:r>
            <a:endParaRPr lang="en-US" altLang="zh-CN" sz="2000" b="0" dirty="0">
              <a:solidFill>
                <a:srgbClr val="FFC000"/>
              </a:solidFill>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27</a:t>
            </a:fld>
            <a:endParaRPr lang="zh-CN" altLang="en-US"/>
          </a:p>
        </p:txBody>
      </p:sp>
    </p:spTree>
    <p:extLst>
      <p:ext uri="{BB962C8B-B14F-4D97-AF65-F5344CB8AC3E}">
        <p14:creationId xmlns:p14="http://schemas.microsoft.com/office/powerpoint/2010/main" val="29438596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411510"/>
            <a:ext cx="7200726" cy="3628390"/>
          </a:xfrm>
        </p:spPr>
        <p:txBody>
          <a:bodyPr/>
          <a:lstStyle/>
          <a:p>
            <a:endParaRPr lang="en-US" altLang="zh-CN" b="0" dirty="0" smtClean="0"/>
          </a:p>
          <a:p>
            <a:endParaRPr lang="en-US" altLang="zh-CN" b="0" dirty="0"/>
          </a:p>
          <a:p>
            <a:endParaRPr lang="en-US" altLang="zh-CN" b="0" dirty="0"/>
          </a:p>
          <a:p>
            <a:endParaRPr lang="en-US" altLang="zh-CN" b="0" dirty="0" smtClean="0"/>
          </a:p>
          <a:p>
            <a:endParaRPr lang="en-US" altLang="zh-CN" b="0" dirty="0"/>
          </a:p>
          <a:p>
            <a:endParaRPr lang="en-US" altLang="zh-CN" b="0" dirty="0" smtClean="0"/>
          </a:p>
          <a:p>
            <a:endParaRPr lang="en-US" altLang="zh-CN" b="0" dirty="0"/>
          </a:p>
          <a:p>
            <a:endParaRPr lang="en-US" altLang="zh-CN" b="0" dirty="0" smtClean="0"/>
          </a:p>
          <a:p>
            <a:endParaRPr lang="en-US" altLang="zh-CN" b="0" dirty="0"/>
          </a:p>
          <a:p>
            <a:endParaRPr lang="en-US" altLang="zh-CN" b="0" dirty="0" smtClean="0"/>
          </a:p>
          <a:p>
            <a:r>
              <a:rPr lang="zh-CN" altLang="en-US" b="0" dirty="0" smtClean="0"/>
              <a:t>非合并重大影响        投资成本   公允价值  </a:t>
            </a:r>
            <a:endParaRPr lang="en-US" altLang="zh-CN" b="0" dirty="0" smtClean="0"/>
          </a:p>
          <a:p>
            <a:r>
              <a:rPr lang="zh-CN" altLang="en-US" b="0" dirty="0">
                <a:solidFill>
                  <a:srgbClr val="FFC000"/>
                </a:solidFill>
              </a:rPr>
              <a:t>易混</a:t>
            </a:r>
            <a:r>
              <a:rPr lang="zh-CN" altLang="en-US" b="0" dirty="0" smtClean="0">
                <a:solidFill>
                  <a:srgbClr val="FFC000"/>
                </a:solidFill>
              </a:rPr>
              <a:t>淆提示：</a:t>
            </a:r>
            <a:r>
              <a:rPr lang="zh-CN" altLang="en-US" sz="2000" b="0" u="sng" dirty="0" smtClean="0">
                <a:solidFill>
                  <a:srgbClr val="FFC000"/>
                </a:solidFill>
              </a:rPr>
              <a:t>发行股票交易费用</a:t>
            </a:r>
            <a:r>
              <a:rPr lang="zh-CN" altLang="en-US" b="0" dirty="0" smtClean="0">
                <a:solidFill>
                  <a:srgbClr val="FFC000"/>
                </a:solidFill>
              </a:rPr>
              <a:t>冲减资本公积</a:t>
            </a:r>
            <a:r>
              <a:rPr lang="en-US" altLang="zh-CN" b="0" dirty="0" smtClean="0">
                <a:solidFill>
                  <a:srgbClr val="FFC000"/>
                </a:solidFill>
              </a:rPr>
              <a:t>-</a:t>
            </a:r>
            <a:r>
              <a:rPr lang="zh-CN" altLang="en-US" b="0" dirty="0" smtClean="0">
                <a:solidFill>
                  <a:srgbClr val="FFC000"/>
                </a:solidFill>
              </a:rPr>
              <a:t>股本溢价</a:t>
            </a:r>
            <a:endParaRPr lang="en-US" altLang="zh-CN" b="0" dirty="0" smtClean="0">
              <a:solidFill>
                <a:srgbClr val="FFC000"/>
              </a:solidFill>
            </a:endParaRPr>
          </a:p>
          <a:p>
            <a:endParaRPr lang="en-US" altLang="zh-CN" b="0" dirty="0" smtClean="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28</a:t>
            </a:fld>
            <a:endParaRPr lang="zh-CN" altLang="en-US"/>
          </a:p>
        </p:txBody>
      </p:sp>
      <p:pic>
        <p:nvPicPr>
          <p:cNvPr id="4" name="图片 3"/>
          <p:cNvPicPr>
            <a:picLocks noChangeAspect="1"/>
          </p:cNvPicPr>
          <p:nvPr/>
        </p:nvPicPr>
        <p:blipFill>
          <a:blip r:embed="rId2"/>
          <a:stretch>
            <a:fillRect/>
          </a:stretch>
        </p:blipFill>
        <p:spPr>
          <a:xfrm>
            <a:off x="1331640" y="1275606"/>
            <a:ext cx="6425741" cy="2700762"/>
          </a:xfrm>
          <a:prstGeom prst="rect">
            <a:avLst/>
          </a:prstGeom>
        </p:spPr>
      </p:pic>
    </p:spTree>
    <p:extLst>
      <p:ext uri="{BB962C8B-B14F-4D97-AF65-F5344CB8AC3E}">
        <p14:creationId xmlns:p14="http://schemas.microsoft.com/office/powerpoint/2010/main" val="3568571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683568" y="771525"/>
            <a:ext cx="6984776" cy="3628390"/>
          </a:xfrm>
        </p:spPr>
        <p:txBody>
          <a:bodyPr/>
          <a:lstStyle/>
          <a:p>
            <a:r>
              <a:rPr lang="en-US" altLang="zh-CN" b="0" dirty="0" smtClean="0">
                <a:solidFill>
                  <a:srgbClr val="FFC000"/>
                </a:solidFill>
              </a:rPr>
              <a:t>【</a:t>
            </a:r>
            <a:r>
              <a:rPr lang="zh-CN" altLang="en-US" b="0" dirty="0">
                <a:solidFill>
                  <a:srgbClr val="FFC000"/>
                </a:solidFill>
              </a:rPr>
              <a:t>考前查漏补缺</a:t>
            </a:r>
            <a:r>
              <a:rPr lang="en-US" altLang="zh-CN" b="0" dirty="0" smtClean="0">
                <a:solidFill>
                  <a:srgbClr val="FFC000"/>
                </a:solidFill>
              </a:rPr>
              <a:t>·</a:t>
            </a:r>
            <a:r>
              <a:rPr lang="zh-CN" altLang="en-US" b="0" dirty="0" smtClean="0">
                <a:solidFill>
                  <a:srgbClr val="FFC000"/>
                </a:solidFill>
              </a:rPr>
              <a:t>投房总结</a:t>
            </a:r>
            <a:r>
              <a:rPr lang="en-US" altLang="zh-CN" b="0" dirty="0" smtClean="0">
                <a:solidFill>
                  <a:srgbClr val="FFC000"/>
                </a:solidFill>
              </a:rPr>
              <a:t>】</a:t>
            </a:r>
            <a:endParaRPr lang="en-US" altLang="zh-CN" b="0" dirty="0"/>
          </a:p>
          <a:p>
            <a:r>
              <a:rPr lang="zh-CN" altLang="en-US" b="0" dirty="0"/>
              <a:t>采用成本模式进行后续计量</a:t>
            </a:r>
            <a:r>
              <a:rPr lang="zh-CN" altLang="en-US" b="0" dirty="0" smtClean="0"/>
              <a:t>的投</a:t>
            </a:r>
            <a:r>
              <a:rPr lang="zh-CN" altLang="en-US" b="0" dirty="0"/>
              <a:t>资性房地</a:t>
            </a:r>
            <a:r>
              <a:rPr lang="zh-CN" altLang="en-US" b="0" dirty="0" smtClean="0"/>
              <a:t>产</a:t>
            </a:r>
            <a:r>
              <a:rPr lang="en-US" altLang="zh-CN" b="0" dirty="0" smtClean="0"/>
              <a:t>(</a:t>
            </a:r>
            <a:r>
              <a:rPr lang="zh-CN" altLang="en-US" b="0" dirty="0" smtClean="0"/>
              <a:t> </a:t>
            </a:r>
            <a:r>
              <a:rPr lang="zh-CN" altLang="en-US" b="0" dirty="0">
                <a:solidFill>
                  <a:srgbClr val="FFC000"/>
                </a:solidFill>
              </a:rPr>
              <a:t>要折、要摊、要减</a:t>
            </a:r>
            <a:r>
              <a:rPr lang="zh-CN" altLang="en-US" b="0" dirty="0" smtClean="0">
                <a:solidFill>
                  <a:srgbClr val="FFC000"/>
                </a:solidFill>
              </a:rPr>
              <a:t>值</a:t>
            </a:r>
            <a:r>
              <a:rPr lang="en-US" altLang="zh-CN" b="0" dirty="0" smtClean="0"/>
              <a:t>)</a:t>
            </a:r>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29</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3381440911"/>
              </p:ext>
            </p:extLst>
          </p:nvPr>
        </p:nvGraphicFramePr>
        <p:xfrm>
          <a:off x="1043608" y="1707654"/>
          <a:ext cx="6480720" cy="2317995"/>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1084234598"/>
                    </a:ext>
                  </a:extLst>
                </a:gridCol>
                <a:gridCol w="3240360">
                  <a:extLst>
                    <a:ext uri="{9D8B030D-6E8A-4147-A177-3AD203B41FA5}">
                      <a16:colId xmlns:a16="http://schemas.microsoft.com/office/drawing/2014/main" val="2570073518"/>
                    </a:ext>
                  </a:extLst>
                </a:gridCol>
              </a:tblGrid>
              <a:tr h="672075">
                <a:tc>
                  <a:txBody>
                    <a:bodyPr/>
                    <a:lstStyle/>
                    <a:p>
                      <a:r>
                        <a:rPr lang="en-US" altLang="zh-CN" sz="1600" b="0" dirty="0" smtClean="0">
                          <a:solidFill>
                            <a:schemeClr val="bg1"/>
                          </a:solidFill>
                        </a:rPr>
                        <a:t>1</a:t>
                      </a:r>
                    </a:p>
                    <a:p>
                      <a:r>
                        <a:rPr lang="zh-CN" altLang="en-US" sz="1600" b="0" dirty="0" smtClean="0">
                          <a:solidFill>
                            <a:schemeClr val="bg1"/>
                          </a:solidFill>
                        </a:rPr>
                        <a:t>折旧或摊销时</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sz="1600" b="0" dirty="0" smtClean="0">
                          <a:solidFill>
                            <a:schemeClr val="bg1"/>
                          </a:solidFill>
                        </a:rPr>
                        <a:t>借：</a:t>
                      </a:r>
                      <a:r>
                        <a:rPr lang="zh-CN" altLang="en-US" sz="1600" b="0" dirty="0" smtClean="0">
                          <a:solidFill>
                            <a:srgbClr val="23D9FF"/>
                          </a:solidFill>
                        </a:rPr>
                        <a:t>其他业务成本</a:t>
                      </a:r>
                    </a:p>
                    <a:p>
                      <a:r>
                        <a:rPr lang="zh-CN" altLang="en-US" sz="1600" b="0" dirty="0" smtClean="0">
                          <a:solidFill>
                            <a:schemeClr val="bg1"/>
                          </a:solidFill>
                        </a:rPr>
                        <a:t>贷：投资性房地产累计折旧（摊销）</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1353770"/>
                  </a:ext>
                </a:extLst>
              </a:tr>
              <a:tr h="672075">
                <a:tc>
                  <a:txBody>
                    <a:bodyPr/>
                    <a:lstStyle/>
                    <a:p>
                      <a:r>
                        <a:rPr lang="en-US" altLang="zh-CN" sz="1600" b="0" dirty="0" smtClean="0">
                          <a:solidFill>
                            <a:schemeClr val="bg1"/>
                          </a:solidFill>
                        </a:rPr>
                        <a:t>2.</a:t>
                      </a:r>
                    </a:p>
                    <a:p>
                      <a:r>
                        <a:rPr lang="zh-CN" altLang="en-US" sz="1600" b="0" dirty="0" smtClean="0">
                          <a:solidFill>
                            <a:schemeClr val="bg1"/>
                          </a:solidFill>
                        </a:rPr>
                        <a:t>取得的租金收入</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sz="1600" b="0" dirty="0" smtClean="0">
                          <a:solidFill>
                            <a:schemeClr val="bg1"/>
                          </a:solidFill>
                        </a:rPr>
                        <a:t>借：银行存款</a:t>
                      </a:r>
                    </a:p>
                    <a:p>
                      <a:r>
                        <a:rPr lang="zh-CN" altLang="en-US" sz="1600" b="0" dirty="0" smtClean="0">
                          <a:solidFill>
                            <a:schemeClr val="bg1"/>
                          </a:solidFill>
                        </a:rPr>
                        <a:t>贷：</a:t>
                      </a:r>
                      <a:r>
                        <a:rPr lang="zh-CN" altLang="en-US" sz="1600" b="0" dirty="0" smtClean="0">
                          <a:solidFill>
                            <a:srgbClr val="23D9FF"/>
                          </a:solidFill>
                        </a:rPr>
                        <a:t>其他业务收入</a:t>
                      </a:r>
                    </a:p>
                    <a:p>
                      <a:r>
                        <a:rPr lang="zh-CN" altLang="en-US" sz="1600" b="0" dirty="0" smtClean="0">
                          <a:solidFill>
                            <a:schemeClr val="bg1"/>
                          </a:solidFill>
                        </a:rPr>
                        <a:t>应交税费 应交增值税（销项税额）</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741030"/>
                  </a:ext>
                </a:extLst>
              </a:tr>
              <a:tr h="672075">
                <a:tc>
                  <a:txBody>
                    <a:bodyPr/>
                    <a:lstStyle/>
                    <a:p>
                      <a:r>
                        <a:rPr lang="en-US" altLang="zh-CN" sz="1600" b="0" dirty="0" smtClean="0">
                          <a:solidFill>
                            <a:schemeClr val="bg1"/>
                          </a:solidFill>
                        </a:rPr>
                        <a:t>3.</a:t>
                      </a:r>
                    </a:p>
                    <a:p>
                      <a:r>
                        <a:rPr lang="zh-CN" altLang="en-US" sz="1600" b="0" dirty="0" smtClean="0">
                          <a:solidFill>
                            <a:schemeClr val="bg1"/>
                          </a:solidFill>
                        </a:rPr>
                        <a:t>投资性房地产提取减值时</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sz="1600" b="0" dirty="0" smtClean="0">
                          <a:solidFill>
                            <a:schemeClr val="bg1"/>
                          </a:solidFill>
                        </a:rPr>
                        <a:t>借：资产减值损失</a:t>
                      </a:r>
                    </a:p>
                    <a:p>
                      <a:r>
                        <a:rPr lang="zh-CN" altLang="en-US" sz="1600" b="0" dirty="0" smtClean="0">
                          <a:solidFill>
                            <a:schemeClr val="bg1"/>
                          </a:solidFill>
                        </a:rPr>
                        <a:t>贷：投资性房地产减值准备 减值不可 恢复</a:t>
                      </a:r>
                      <a:endParaRPr lang="zh-CN" altLang="en-US" sz="1600" b="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7694780"/>
                  </a:ext>
                </a:extLst>
              </a:tr>
            </a:tbl>
          </a:graphicData>
        </a:graphic>
      </p:graphicFrame>
    </p:spTree>
    <p:extLst>
      <p:ext uri="{BB962C8B-B14F-4D97-AF65-F5344CB8AC3E}">
        <p14:creationId xmlns:p14="http://schemas.microsoft.com/office/powerpoint/2010/main" val="199443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555526"/>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a:solidFill>
                  <a:srgbClr val="FFC000"/>
                </a:solidFill>
              </a:rPr>
              <a:t>单</a:t>
            </a:r>
            <a:r>
              <a:rPr lang="zh-CN" altLang="en-US" sz="1800" b="0" dirty="0" smtClean="0">
                <a:solidFill>
                  <a:srgbClr val="FFC000"/>
                </a:solidFill>
              </a:rPr>
              <a:t>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smtClean="0"/>
              <a:t>2.2023</a:t>
            </a:r>
            <a:r>
              <a:rPr lang="zh-CN" altLang="en-US" sz="1800" b="0" dirty="0" smtClean="0"/>
              <a:t>年</a:t>
            </a:r>
            <a:r>
              <a:rPr lang="en-US" altLang="zh-CN" sz="1800" b="0" dirty="0"/>
              <a:t>12</a:t>
            </a:r>
            <a:r>
              <a:rPr lang="zh-CN" altLang="en-US" sz="1800" b="0" dirty="0"/>
              <a:t>月</a:t>
            </a:r>
            <a:r>
              <a:rPr lang="en-US" altLang="zh-CN" sz="1800" b="0" dirty="0"/>
              <a:t>31</a:t>
            </a:r>
            <a:r>
              <a:rPr lang="zh-CN" altLang="en-US" sz="1800" b="0" dirty="0"/>
              <a:t>日，某企业“应收账款”有两个明细账，其中“应收账款</a:t>
            </a:r>
            <a:r>
              <a:rPr lang="en-US" altLang="zh-CN" sz="1800" b="0" dirty="0"/>
              <a:t>——</a:t>
            </a:r>
            <a:r>
              <a:rPr lang="zh-CN" altLang="en-US" sz="1800" b="0" dirty="0"/>
              <a:t>甲企业”明细分类账月末借方余额为</a:t>
            </a:r>
            <a:r>
              <a:rPr lang="en-US" altLang="zh-CN" sz="1800" b="0" dirty="0"/>
              <a:t>100000</a:t>
            </a:r>
            <a:r>
              <a:rPr lang="zh-CN" altLang="en-US" sz="1800" b="0" dirty="0"/>
              <a:t>元，“应收账款</a:t>
            </a:r>
            <a:r>
              <a:rPr lang="en-US" altLang="zh-CN" sz="1800" b="0" dirty="0"/>
              <a:t>——</a:t>
            </a:r>
            <a:r>
              <a:rPr lang="zh-CN" altLang="en-US" sz="1800" b="0" dirty="0"/>
              <a:t>乙企业”明细分类账月末借方余额为</a:t>
            </a:r>
            <a:r>
              <a:rPr lang="en-US" altLang="zh-CN" sz="1800" b="0" dirty="0"/>
              <a:t>400000</a:t>
            </a:r>
            <a:r>
              <a:rPr lang="zh-CN" altLang="en-US" sz="1800" b="0" dirty="0"/>
              <a:t>元</a:t>
            </a:r>
            <a:r>
              <a:rPr lang="en-US" altLang="zh-CN" sz="1800" b="0" dirty="0"/>
              <a:t>;</a:t>
            </a:r>
            <a:r>
              <a:rPr lang="zh-CN" altLang="en-US" sz="1800" b="0" dirty="0"/>
              <a:t>坏账准备月末贷方余额为</a:t>
            </a:r>
            <a:r>
              <a:rPr lang="en-US" altLang="zh-CN" sz="1800" b="0" dirty="0"/>
              <a:t>3000</a:t>
            </a:r>
            <a:r>
              <a:rPr lang="zh-CN" altLang="en-US" sz="1800" b="0" dirty="0"/>
              <a:t>元</a:t>
            </a:r>
            <a:r>
              <a:rPr lang="en-US" altLang="zh-CN" sz="1800" b="0" dirty="0"/>
              <a:t>(</a:t>
            </a:r>
            <a:r>
              <a:rPr lang="zh-CN" altLang="en-US" sz="1800" b="0" dirty="0"/>
              <a:t>均与应收账款相关</a:t>
            </a:r>
            <a:r>
              <a:rPr lang="en-US" altLang="zh-CN" sz="1800" b="0" dirty="0"/>
              <a:t>)</a:t>
            </a:r>
            <a:r>
              <a:rPr lang="zh-CN" altLang="en-US" sz="1800" b="0" dirty="0"/>
              <a:t>。不考虑其他因素，</a:t>
            </a:r>
            <a:r>
              <a:rPr lang="en-US" altLang="zh-CN" sz="1800" b="0" dirty="0" smtClean="0"/>
              <a:t>2023</a:t>
            </a:r>
            <a:r>
              <a:rPr lang="zh-CN" altLang="en-US" sz="1800" b="0" dirty="0" smtClean="0"/>
              <a:t>年</a:t>
            </a:r>
            <a:r>
              <a:rPr lang="en-US" altLang="zh-CN" sz="1800" b="0" dirty="0"/>
              <a:t>12</a:t>
            </a:r>
            <a:r>
              <a:rPr lang="zh-CN" altLang="en-US" sz="1800" b="0" dirty="0"/>
              <a:t>月</a:t>
            </a:r>
            <a:r>
              <a:rPr lang="en-US" altLang="zh-CN" sz="1800" b="0" dirty="0"/>
              <a:t>31</a:t>
            </a:r>
            <a:r>
              <a:rPr lang="zh-CN" altLang="en-US" sz="1800" b="0" dirty="0"/>
              <a:t>日该企业资产负债表中“应收账款”项目期末余额应为</a:t>
            </a:r>
            <a:r>
              <a:rPr lang="en-US" altLang="zh-CN" sz="1800" b="0" dirty="0"/>
              <a:t>(</a:t>
            </a:r>
            <a:r>
              <a:rPr lang="zh-CN" altLang="en-US" sz="1800" b="0" dirty="0"/>
              <a:t>　</a:t>
            </a:r>
            <a:r>
              <a:rPr lang="en-US" altLang="zh-CN" sz="1800" b="0" dirty="0"/>
              <a:t>)</a:t>
            </a:r>
            <a:r>
              <a:rPr lang="zh-CN" altLang="en-US" sz="1800" b="0" dirty="0"/>
              <a:t>元。</a:t>
            </a:r>
          </a:p>
          <a:p>
            <a:r>
              <a:rPr lang="en-US" altLang="zh-CN" sz="1800" b="0" dirty="0"/>
              <a:t>A</a:t>
            </a:r>
            <a:r>
              <a:rPr lang="zh-CN" altLang="en-US" sz="1800" b="0" dirty="0"/>
              <a:t>、</a:t>
            </a:r>
            <a:r>
              <a:rPr lang="en-US" altLang="zh-CN" sz="1800" b="0" dirty="0"/>
              <a:t>100000</a:t>
            </a:r>
          </a:p>
          <a:p>
            <a:r>
              <a:rPr lang="en-US" altLang="zh-CN" sz="1800" b="0" dirty="0"/>
              <a:t>B</a:t>
            </a:r>
            <a:r>
              <a:rPr lang="zh-CN" altLang="en-US" sz="1800" b="0" dirty="0"/>
              <a:t>、</a:t>
            </a:r>
            <a:r>
              <a:rPr lang="en-US" altLang="zh-CN" sz="1800" b="0" dirty="0"/>
              <a:t>400000</a:t>
            </a:r>
          </a:p>
          <a:p>
            <a:r>
              <a:rPr lang="en-US" altLang="zh-CN" sz="1800" b="0" dirty="0"/>
              <a:t>C</a:t>
            </a:r>
            <a:r>
              <a:rPr lang="zh-CN" altLang="en-US" sz="1800" b="0" dirty="0"/>
              <a:t>、</a:t>
            </a:r>
            <a:r>
              <a:rPr lang="en-US" altLang="zh-CN" sz="1800" b="0" dirty="0"/>
              <a:t>497000</a:t>
            </a:r>
          </a:p>
          <a:p>
            <a:r>
              <a:rPr lang="en-US" altLang="zh-CN" sz="1800" b="0" dirty="0"/>
              <a:t>D</a:t>
            </a:r>
            <a:r>
              <a:rPr lang="zh-CN" altLang="en-US" sz="1800" b="0" dirty="0"/>
              <a:t>、</a:t>
            </a:r>
            <a:r>
              <a:rPr lang="en-US" altLang="zh-CN" sz="1800" b="0" dirty="0"/>
              <a:t>500000</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3</a:t>
            </a:fld>
            <a:endParaRPr lang="zh-CN" altLang="en-US"/>
          </a:p>
        </p:txBody>
      </p:sp>
    </p:spTree>
    <p:extLst>
      <p:ext uri="{BB962C8B-B14F-4D97-AF65-F5344CB8AC3E}">
        <p14:creationId xmlns:p14="http://schemas.microsoft.com/office/powerpoint/2010/main" val="2671982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467544" y="771525"/>
            <a:ext cx="7201297" cy="3628390"/>
          </a:xfrm>
        </p:spPr>
        <p:txBody>
          <a:bodyPr/>
          <a:lstStyle/>
          <a:p>
            <a:r>
              <a:rPr lang="en-US" altLang="zh-CN" b="0" dirty="0">
                <a:solidFill>
                  <a:srgbClr val="FFC000"/>
                </a:solidFill>
              </a:rPr>
              <a:t>【</a:t>
            </a:r>
            <a:r>
              <a:rPr lang="zh-CN" altLang="en-US" b="0" dirty="0">
                <a:solidFill>
                  <a:srgbClr val="FFC000"/>
                </a:solidFill>
              </a:rPr>
              <a:t>考前查漏补缺</a:t>
            </a:r>
            <a:r>
              <a:rPr lang="en-US" altLang="zh-CN" b="0" dirty="0">
                <a:solidFill>
                  <a:srgbClr val="FFC000"/>
                </a:solidFill>
              </a:rPr>
              <a:t>·</a:t>
            </a:r>
            <a:r>
              <a:rPr lang="zh-CN" altLang="en-US" b="0" dirty="0">
                <a:solidFill>
                  <a:srgbClr val="FFC000"/>
                </a:solidFill>
              </a:rPr>
              <a:t>投房总结</a:t>
            </a:r>
            <a:r>
              <a:rPr lang="en-US" altLang="zh-CN" b="0" dirty="0">
                <a:solidFill>
                  <a:srgbClr val="FFC000"/>
                </a:solidFill>
              </a:rPr>
              <a:t>】</a:t>
            </a:r>
            <a:endParaRPr lang="en-US" altLang="zh-CN" b="0" dirty="0"/>
          </a:p>
          <a:p>
            <a:r>
              <a:rPr lang="zh-CN" altLang="en-US" b="0" dirty="0" smtClean="0"/>
              <a:t>采用公允模</a:t>
            </a:r>
            <a:r>
              <a:rPr lang="zh-CN" altLang="en-US" b="0" dirty="0"/>
              <a:t>式进行后续计量的投资性房地产 </a:t>
            </a:r>
            <a:r>
              <a:rPr lang="en-US" altLang="zh-CN" b="0" dirty="0" smtClean="0"/>
              <a:t>(</a:t>
            </a:r>
            <a:r>
              <a:rPr lang="zh-CN" altLang="en-US" b="0" dirty="0" smtClean="0">
                <a:solidFill>
                  <a:srgbClr val="FFC000"/>
                </a:solidFill>
              </a:rPr>
              <a:t>不折</a:t>
            </a:r>
            <a:r>
              <a:rPr lang="zh-CN" altLang="en-US" b="0" dirty="0">
                <a:solidFill>
                  <a:srgbClr val="FFC000"/>
                </a:solidFill>
              </a:rPr>
              <a:t>、 </a:t>
            </a:r>
            <a:r>
              <a:rPr lang="zh-CN" altLang="en-US" b="0" dirty="0" smtClean="0">
                <a:solidFill>
                  <a:srgbClr val="FFC000"/>
                </a:solidFill>
              </a:rPr>
              <a:t>不摊</a:t>
            </a:r>
            <a:r>
              <a:rPr lang="zh-CN" altLang="en-US" b="0" dirty="0">
                <a:solidFill>
                  <a:srgbClr val="FFC000"/>
                </a:solidFill>
              </a:rPr>
              <a:t>、 </a:t>
            </a:r>
            <a:r>
              <a:rPr lang="zh-CN" altLang="en-US" b="0" dirty="0" smtClean="0">
                <a:solidFill>
                  <a:srgbClr val="FFC000"/>
                </a:solidFill>
              </a:rPr>
              <a:t>不减值</a:t>
            </a:r>
            <a:r>
              <a:rPr lang="en-US" altLang="zh-CN" b="0" dirty="0" smtClean="0"/>
              <a:t>)</a:t>
            </a:r>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30</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4054546106"/>
              </p:ext>
            </p:extLst>
          </p:nvPr>
        </p:nvGraphicFramePr>
        <p:xfrm>
          <a:off x="971600" y="1851670"/>
          <a:ext cx="6480720" cy="2747745"/>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1084234598"/>
                    </a:ext>
                  </a:extLst>
                </a:gridCol>
                <a:gridCol w="3240360">
                  <a:extLst>
                    <a:ext uri="{9D8B030D-6E8A-4147-A177-3AD203B41FA5}">
                      <a16:colId xmlns:a16="http://schemas.microsoft.com/office/drawing/2014/main" val="2570073518"/>
                    </a:ext>
                  </a:extLst>
                </a:gridCol>
              </a:tblGrid>
              <a:tr h="672075">
                <a:tc>
                  <a:txBody>
                    <a:bodyPr/>
                    <a:lstStyle/>
                    <a:p>
                      <a:r>
                        <a:rPr lang="zh-CN" altLang="en-US" b="0" dirty="0" smtClean="0">
                          <a:solidFill>
                            <a:schemeClr val="bg1"/>
                          </a:solidFill>
                        </a:rPr>
                        <a:t>初始入账成本应列入</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投资性房地产</a:t>
                      </a:r>
                      <a:r>
                        <a:rPr lang="en-US" altLang="zh-CN" b="0" dirty="0" smtClean="0">
                          <a:solidFill>
                            <a:schemeClr val="bg1"/>
                          </a:solidFill>
                        </a:rPr>
                        <a:t>--</a:t>
                      </a:r>
                      <a:r>
                        <a:rPr lang="zh-CN" altLang="en-US" b="0" dirty="0" smtClean="0">
                          <a:solidFill>
                            <a:schemeClr val="bg1"/>
                          </a:solidFill>
                        </a:rPr>
                        <a:t> 成本</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1353770"/>
                  </a:ext>
                </a:extLst>
              </a:tr>
              <a:tr h="672075">
                <a:tc>
                  <a:txBody>
                    <a:bodyPr/>
                    <a:lstStyle/>
                    <a:p>
                      <a:r>
                        <a:rPr lang="zh-CN" altLang="en-US" b="0" dirty="0" smtClean="0">
                          <a:solidFill>
                            <a:schemeClr val="bg1"/>
                          </a:solidFill>
                        </a:rPr>
                        <a:t>期末公允价值大于账面价值时</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借：投资性房地产 </a:t>
                      </a:r>
                      <a:r>
                        <a:rPr lang="en-US" altLang="zh-CN" b="0" dirty="0" smtClean="0">
                          <a:solidFill>
                            <a:schemeClr val="bg1"/>
                          </a:solidFill>
                        </a:rPr>
                        <a:t>-</a:t>
                      </a:r>
                      <a:r>
                        <a:rPr lang="zh-CN" altLang="en-US" b="0" dirty="0" smtClean="0">
                          <a:solidFill>
                            <a:schemeClr val="bg1"/>
                          </a:solidFill>
                        </a:rPr>
                        <a:t>公允价值变动</a:t>
                      </a:r>
                    </a:p>
                    <a:p>
                      <a:r>
                        <a:rPr lang="zh-CN" altLang="en-US" b="0" dirty="0" smtClean="0">
                          <a:solidFill>
                            <a:schemeClr val="bg1"/>
                          </a:solidFill>
                        </a:rPr>
                        <a:t>贷：</a:t>
                      </a:r>
                      <a:r>
                        <a:rPr lang="zh-CN" altLang="en-US" b="0" dirty="0" smtClean="0">
                          <a:solidFill>
                            <a:srgbClr val="23D9FF"/>
                          </a:solidFill>
                        </a:rPr>
                        <a:t>公允价值变动损益</a:t>
                      </a:r>
                      <a:endParaRPr lang="zh-CN" altLang="en-US" b="0" dirty="0">
                        <a:solidFill>
                          <a:srgbClr val="23D9FF"/>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741030"/>
                  </a:ext>
                </a:extLst>
              </a:tr>
              <a:tr h="672075">
                <a:tc>
                  <a:txBody>
                    <a:bodyPr/>
                    <a:lstStyle/>
                    <a:p>
                      <a:r>
                        <a:rPr lang="zh-CN" altLang="en-US" b="0" dirty="0" smtClean="0">
                          <a:solidFill>
                            <a:schemeClr val="bg1"/>
                          </a:solidFill>
                        </a:rPr>
                        <a:t>期末公允价值小于账面价值时</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借：公允价值变动损益</a:t>
                      </a:r>
                    </a:p>
                    <a:p>
                      <a:r>
                        <a:rPr lang="zh-CN" altLang="en-US" b="0" dirty="0" smtClean="0">
                          <a:solidFill>
                            <a:schemeClr val="bg1"/>
                          </a:solidFill>
                        </a:rPr>
                        <a:t>贷：投资性房地产 </a:t>
                      </a:r>
                      <a:r>
                        <a:rPr lang="en-US" altLang="zh-CN" b="0" dirty="0" smtClean="0">
                          <a:solidFill>
                            <a:schemeClr val="bg1"/>
                          </a:solidFill>
                        </a:rPr>
                        <a:t>-</a:t>
                      </a:r>
                      <a:r>
                        <a:rPr lang="zh-CN" altLang="en-US" b="0" dirty="0" smtClean="0">
                          <a:solidFill>
                            <a:schemeClr val="bg1"/>
                          </a:solidFill>
                        </a:rPr>
                        <a:t>公允价值变动</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7694780"/>
                  </a:ext>
                </a:extLst>
              </a:tr>
              <a:tr h="672075">
                <a:tc>
                  <a:txBody>
                    <a:bodyPr/>
                    <a:lstStyle/>
                    <a:p>
                      <a:r>
                        <a:rPr lang="zh-CN" altLang="en-US" b="0" dirty="0" smtClean="0">
                          <a:solidFill>
                            <a:schemeClr val="bg1"/>
                          </a:solidFill>
                        </a:rPr>
                        <a:t>收取租金时</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借：银行存款</a:t>
                      </a:r>
                    </a:p>
                    <a:p>
                      <a:r>
                        <a:rPr lang="zh-CN" altLang="en-US" b="0" dirty="0" smtClean="0">
                          <a:solidFill>
                            <a:schemeClr val="bg1"/>
                          </a:solidFill>
                        </a:rPr>
                        <a:t>贷： </a:t>
                      </a:r>
                      <a:r>
                        <a:rPr lang="zh-CN" altLang="en-US" b="0" dirty="0" smtClean="0">
                          <a:solidFill>
                            <a:srgbClr val="23D9FF"/>
                          </a:solidFill>
                        </a:rPr>
                        <a:t>其他业务收 入</a:t>
                      </a:r>
                    </a:p>
                    <a:p>
                      <a:r>
                        <a:rPr lang="zh-CN" altLang="en-US" b="0" dirty="0" smtClean="0">
                          <a:solidFill>
                            <a:schemeClr val="bg1"/>
                          </a:solidFill>
                        </a:rPr>
                        <a:t>应交税费 应交增值税（销 项税 额）</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8305541"/>
                  </a:ext>
                </a:extLst>
              </a:tr>
            </a:tbl>
          </a:graphicData>
        </a:graphic>
      </p:graphicFrame>
    </p:spTree>
    <p:extLst>
      <p:ext uri="{BB962C8B-B14F-4D97-AF65-F5344CB8AC3E}">
        <p14:creationId xmlns:p14="http://schemas.microsoft.com/office/powerpoint/2010/main" val="29024173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539552" y="771525"/>
            <a:ext cx="7201297" cy="3628390"/>
          </a:xfrm>
        </p:spPr>
        <p:txBody>
          <a:bodyPr/>
          <a:lstStyle/>
          <a:p>
            <a:r>
              <a:rPr lang="en-US" altLang="zh-CN" b="0" dirty="0">
                <a:solidFill>
                  <a:srgbClr val="FFC000"/>
                </a:solidFill>
              </a:rPr>
              <a:t>【</a:t>
            </a:r>
            <a:r>
              <a:rPr lang="zh-CN" altLang="en-US" b="0" dirty="0">
                <a:solidFill>
                  <a:srgbClr val="FFC000"/>
                </a:solidFill>
              </a:rPr>
              <a:t>考前查漏补缺</a:t>
            </a:r>
            <a:r>
              <a:rPr lang="en-US" altLang="zh-CN" b="0" dirty="0">
                <a:solidFill>
                  <a:srgbClr val="FFC000"/>
                </a:solidFill>
              </a:rPr>
              <a:t>·</a:t>
            </a:r>
            <a:r>
              <a:rPr lang="zh-CN" altLang="en-US" b="0" dirty="0">
                <a:solidFill>
                  <a:srgbClr val="FFC000"/>
                </a:solidFill>
              </a:rPr>
              <a:t>投房总结</a:t>
            </a:r>
            <a:r>
              <a:rPr lang="en-US" altLang="zh-CN" b="0" dirty="0">
                <a:solidFill>
                  <a:srgbClr val="FFC000"/>
                </a:solidFill>
              </a:rPr>
              <a:t>】</a:t>
            </a:r>
            <a:endParaRPr lang="en-US" altLang="zh-CN" b="0" dirty="0"/>
          </a:p>
          <a:p>
            <a:r>
              <a:rPr lang="zh-CN" altLang="en-US" b="0" dirty="0" smtClean="0"/>
              <a:t>投</a:t>
            </a:r>
            <a:r>
              <a:rPr lang="zh-CN" altLang="en-US" b="0" dirty="0"/>
              <a:t>资性房地产的转</a:t>
            </a:r>
            <a:r>
              <a:rPr lang="zh-CN" altLang="en-US" b="0" dirty="0" smtClean="0"/>
              <a:t>换</a:t>
            </a:r>
            <a:endParaRPr lang="en-US" altLang="zh-CN" b="0" dirty="0" smtClean="0"/>
          </a:p>
          <a:p>
            <a:r>
              <a:rPr lang="en-US" altLang="zh-CN" b="0" dirty="0" smtClean="0">
                <a:effectLst/>
              </a:rPr>
              <a:t>1.</a:t>
            </a:r>
            <a:r>
              <a:rPr lang="zh-CN" altLang="en-US" b="0" dirty="0" smtClean="0">
                <a:effectLst/>
              </a:rPr>
              <a:t>“自用” </a:t>
            </a:r>
            <a:r>
              <a:rPr lang="zh-CN" altLang="en-US" b="0" dirty="0"/>
              <a:t>转“成投</a:t>
            </a:r>
            <a:r>
              <a:rPr lang="zh-CN" altLang="en-US" b="0" dirty="0" smtClean="0"/>
              <a:t>”（或者相反），按账面互换科目</a:t>
            </a:r>
            <a:endParaRPr lang="en-US" altLang="zh-CN" b="0" dirty="0" smtClean="0"/>
          </a:p>
          <a:p>
            <a:r>
              <a:rPr lang="en-US" altLang="zh-CN" b="0" dirty="0" smtClean="0"/>
              <a:t>2.</a:t>
            </a:r>
            <a:r>
              <a:rPr lang="zh-CN" altLang="en-US" b="0" dirty="0" smtClean="0"/>
              <a:t>“公投”转“自用”</a:t>
            </a:r>
            <a:endParaRPr lang="en-US" altLang="zh-CN" b="0" dirty="0" smtClean="0"/>
          </a:p>
          <a:p>
            <a:r>
              <a:rPr lang="zh-CN" altLang="en-US" b="0" dirty="0"/>
              <a:t>会计分录为</a:t>
            </a:r>
            <a:r>
              <a:rPr lang="zh-CN" altLang="en-US" b="0" dirty="0" smtClean="0"/>
              <a:t>：</a:t>
            </a:r>
            <a:endParaRPr lang="en-US" altLang="zh-CN" b="0" dirty="0" smtClean="0"/>
          </a:p>
          <a:p>
            <a:r>
              <a:rPr lang="zh-CN" altLang="en-US" b="0" dirty="0" smtClean="0"/>
              <a:t>借</a:t>
            </a:r>
            <a:r>
              <a:rPr lang="zh-CN" altLang="en-US" b="0" dirty="0"/>
              <a:t>：固定资产、无形资产或开发产品（</a:t>
            </a:r>
            <a:r>
              <a:rPr lang="zh-CN" altLang="en-US" b="0" dirty="0" smtClean="0"/>
              <a:t>以转</a:t>
            </a:r>
            <a:r>
              <a:rPr lang="zh-CN" altLang="en-US" b="0" dirty="0"/>
              <a:t>换当日的公允价</a:t>
            </a:r>
            <a:r>
              <a:rPr lang="zh-CN" altLang="en-US" b="0" dirty="0" smtClean="0"/>
              <a:t>值计</a:t>
            </a:r>
            <a:r>
              <a:rPr lang="zh-CN" altLang="en-US" b="0" dirty="0"/>
              <a:t>量）</a:t>
            </a:r>
          </a:p>
          <a:p>
            <a:r>
              <a:rPr lang="zh-CN" altLang="en-US" b="0" dirty="0">
                <a:solidFill>
                  <a:srgbClr val="FFC000"/>
                </a:solidFill>
              </a:rPr>
              <a:t>公允价值变动损益 （公允价</a:t>
            </a:r>
            <a:r>
              <a:rPr lang="zh-CN" altLang="en-US" b="0" dirty="0" smtClean="0">
                <a:solidFill>
                  <a:srgbClr val="FFC000"/>
                </a:solidFill>
              </a:rPr>
              <a:t>值小于账</a:t>
            </a:r>
            <a:r>
              <a:rPr lang="zh-CN" altLang="en-US" b="0" dirty="0">
                <a:solidFill>
                  <a:srgbClr val="FFC000"/>
                </a:solidFill>
              </a:rPr>
              <a:t>面价值的差额列为损失）</a:t>
            </a:r>
          </a:p>
          <a:p>
            <a:r>
              <a:rPr lang="zh-CN" altLang="en-US" b="0" dirty="0"/>
              <a:t>贷：投资性房地产（按转换当日</a:t>
            </a:r>
            <a:r>
              <a:rPr lang="zh-CN" altLang="en-US" b="0" dirty="0" smtClean="0"/>
              <a:t>的账</a:t>
            </a:r>
            <a:r>
              <a:rPr lang="zh-CN" altLang="en-US" b="0" dirty="0"/>
              <a:t>面价</a:t>
            </a:r>
            <a:r>
              <a:rPr lang="zh-CN" altLang="en-US" b="0" dirty="0" smtClean="0"/>
              <a:t>值结</a:t>
            </a:r>
            <a:r>
              <a:rPr lang="zh-CN" altLang="en-US" b="0" dirty="0"/>
              <a:t>转）</a:t>
            </a:r>
          </a:p>
          <a:p>
            <a:r>
              <a:rPr lang="zh-CN" altLang="en-US" b="0" dirty="0" smtClean="0">
                <a:solidFill>
                  <a:srgbClr val="FFC000"/>
                </a:solidFill>
              </a:rPr>
              <a:t>公允</a:t>
            </a:r>
            <a:r>
              <a:rPr lang="zh-CN" altLang="en-US" b="0" dirty="0">
                <a:solidFill>
                  <a:srgbClr val="FFC000"/>
                </a:solidFill>
              </a:rPr>
              <a:t>价值变动损益 （公允价</a:t>
            </a:r>
            <a:r>
              <a:rPr lang="zh-CN" altLang="en-US" b="0" dirty="0" smtClean="0">
                <a:solidFill>
                  <a:srgbClr val="FFC000"/>
                </a:solidFill>
              </a:rPr>
              <a:t>值大于账</a:t>
            </a:r>
            <a:r>
              <a:rPr lang="zh-CN" altLang="en-US" b="0" dirty="0">
                <a:solidFill>
                  <a:srgbClr val="FFC000"/>
                </a:solidFill>
              </a:rPr>
              <a:t>面价值</a:t>
            </a:r>
            <a:r>
              <a:rPr lang="zh-CN" altLang="en-US" b="0" dirty="0" smtClean="0">
                <a:solidFill>
                  <a:srgbClr val="FFC000"/>
                </a:solidFill>
              </a:rPr>
              <a:t>的差额计收益）</a:t>
            </a:r>
            <a:endParaRPr lang="en-US" altLang="zh-CN" b="0" dirty="0" smtClean="0">
              <a:solidFill>
                <a:srgbClr val="FFC000"/>
              </a:solidFill>
              <a:effectLst/>
            </a:endParaRPr>
          </a:p>
          <a:p>
            <a:endParaRPr lang="zh-CN" altLang="en-US"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31</a:t>
            </a:fld>
            <a:endParaRPr lang="zh-CN" altLang="en-US"/>
          </a:p>
        </p:txBody>
      </p:sp>
    </p:spTree>
    <p:extLst>
      <p:ext uri="{BB962C8B-B14F-4D97-AF65-F5344CB8AC3E}">
        <p14:creationId xmlns:p14="http://schemas.microsoft.com/office/powerpoint/2010/main" val="3803388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395536" y="771525"/>
            <a:ext cx="7272809" cy="3628390"/>
          </a:xfrm>
        </p:spPr>
        <p:txBody>
          <a:bodyPr/>
          <a:lstStyle/>
          <a:p>
            <a:r>
              <a:rPr lang="en-US" altLang="zh-CN" b="0" dirty="0">
                <a:solidFill>
                  <a:srgbClr val="FFC000"/>
                </a:solidFill>
              </a:rPr>
              <a:t>【</a:t>
            </a:r>
            <a:r>
              <a:rPr lang="zh-CN" altLang="en-US" b="0" dirty="0">
                <a:solidFill>
                  <a:srgbClr val="FFC000"/>
                </a:solidFill>
              </a:rPr>
              <a:t>考前查漏补缺</a:t>
            </a:r>
            <a:r>
              <a:rPr lang="en-US" altLang="zh-CN" b="0" dirty="0">
                <a:solidFill>
                  <a:srgbClr val="FFC000"/>
                </a:solidFill>
              </a:rPr>
              <a:t>·</a:t>
            </a:r>
            <a:r>
              <a:rPr lang="zh-CN" altLang="en-US" b="0" dirty="0">
                <a:solidFill>
                  <a:srgbClr val="FFC000"/>
                </a:solidFill>
              </a:rPr>
              <a:t>投房总结</a:t>
            </a:r>
            <a:r>
              <a:rPr lang="en-US" altLang="zh-CN" b="0" dirty="0">
                <a:solidFill>
                  <a:srgbClr val="FFC000"/>
                </a:solidFill>
              </a:rPr>
              <a:t>】</a:t>
            </a:r>
            <a:endParaRPr lang="en-US" altLang="zh-CN" b="0" dirty="0"/>
          </a:p>
          <a:p>
            <a:r>
              <a:rPr lang="zh-CN" altLang="en-US" b="0" dirty="0" smtClean="0"/>
              <a:t>投</a:t>
            </a:r>
            <a:r>
              <a:rPr lang="zh-CN" altLang="en-US" b="0" dirty="0"/>
              <a:t>资性房地产的转</a:t>
            </a:r>
            <a:r>
              <a:rPr lang="zh-CN" altLang="en-US" b="0" dirty="0" smtClean="0"/>
              <a:t>换</a:t>
            </a:r>
            <a:endParaRPr lang="en-US" altLang="zh-CN" b="0" dirty="0" smtClean="0"/>
          </a:p>
          <a:p>
            <a:r>
              <a:rPr lang="en-US" altLang="zh-CN" b="0" dirty="0"/>
              <a:t>3</a:t>
            </a:r>
            <a:r>
              <a:rPr lang="en-US" altLang="zh-CN" b="0" dirty="0" smtClean="0"/>
              <a:t>.</a:t>
            </a:r>
            <a:r>
              <a:rPr lang="zh-CN" altLang="en-US" b="0" dirty="0" smtClean="0"/>
              <a:t> </a:t>
            </a:r>
            <a:r>
              <a:rPr lang="zh-CN" altLang="en-US" b="0" dirty="0"/>
              <a:t>“自用</a:t>
            </a:r>
            <a:r>
              <a:rPr lang="zh-CN" altLang="en-US" b="0" dirty="0" smtClean="0"/>
              <a:t>” 转“</a:t>
            </a:r>
            <a:r>
              <a:rPr lang="zh-CN" altLang="en-US" b="0" dirty="0"/>
              <a:t>公投”</a:t>
            </a:r>
            <a:endParaRPr lang="en-US" altLang="zh-CN" b="0" dirty="0" smtClean="0"/>
          </a:p>
          <a:p>
            <a:r>
              <a:rPr lang="zh-CN" altLang="en-US" b="0" dirty="0"/>
              <a:t>会计分录为：</a:t>
            </a:r>
          </a:p>
          <a:p>
            <a:r>
              <a:rPr lang="zh-CN" altLang="en-US" b="0" dirty="0"/>
              <a:t>借：投资性房地产（以转换当日的公允价值计量）</a:t>
            </a:r>
          </a:p>
          <a:p>
            <a:r>
              <a:rPr lang="zh-CN" altLang="en-US" b="0" dirty="0"/>
              <a:t>累计折旧（摊销）</a:t>
            </a:r>
          </a:p>
          <a:p>
            <a:r>
              <a:rPr lang="zh-CN" altLang="en-US" b="0" dirty="0"/>
              <a:t>固定资产（无形资产）减值准</a:t>
            </a:r>
            <a:r>
              <a:rPr lang="zh-CN" altLang="en-US" b="0" dirty="0" smtClean="0"/>
              <a:t>备</a:t>
            </a:r>
            <a:endParaRPr lang="en-US" altLang="zh-CN" b="0" dirty="0" smtClean="0"/>
          </a:p>
          <a:p>
            <a:r>
              <a:rPr lang="zh-CN" altLang="en-US" b="0" dirty="0" smtClean="0">
                <a:solidFill>
                  <a:srgbClr val="FFC000"/>
                </a:solidFill>
              </a:rPr>
              <a:t>公</a:t>
            </a:r>
            <a:r>
              <a:rPr lang="zh-CN" altLang="en-US" b="0" dirty="0">
                <a:solidFill>
                  <a:srgbClr val="FFC000"/>
                </a:solidFill>
              </a:rPr>
              <a:t>允价值变动损益 （公允价</a:t>
            </a:r>
            <a:r>
              <a:rPr lang="zh-CN" altLang="en-US" b="0" dirty="0" smtClean="0">
                <a:solidFill>
                  <a:srgbClr val="FFC000"/>
                </a:solidFill>
              </a:rPr>
              <a:t>值小于账</a:t>
            </a:r>
            <a:r>
              <a:rPr lang="zh-CN" altLang="en-US" b="0" dirty="0">
                <a:solidFill>
                  <a:srgbClr val="FFC000"/>
                </a:solidFill>
              </a:rPr>
              <a:t>面价值的差额列为损失）</a:t>
            </a:r>
          </a:p>
          <a:p>
            <a:r>
              <a:rPr lang="zh-CN" altLang="en-US" b="0" dirty="0"/>
              <a:t>贷：固定资</a:t>
            </a:r>
            <a:r>
              <a:rPr lang="zh-CN" altLang="en-US" b="0" dirty="0" smtClean="0"/>
              <a:t>产（</a:t>
            </a:r>
            <a:r>
              <a:rPr lang="zh-CN" altLang="en-US" b="0" dirty="0"/>
              <a:t>按转换</a:t>
            </a:r>
            <a:r>
              <a:rPr lang="zh-CN" altLang="en-US" b="0" dirty="0" smtClean="0"/>
              <a:t>当日的账面余</a:t>
            </a:r>
            <a:r>
              <a:rPr lang="zh-CN" altLang="en-US" b="0" dirty="0"/>
              <a:t>额结转）</a:t>
            </a:r>
          </a:p>
          <a:p>
            <a:r>
              <a:rPr lang="zh-CN" altLang="en-US" b="0" dirty="0">
                <a:solidFill>
                  <a:srgbClr val="FFC000"/>
                </a:solidFill>
              </a:rPr>
              <a:t>其他综合收益 （公允价</a:t>
            </a:r>
            <a:r>
              <a:rPr lang="zh-CN" altLang="en-US" b="0" dirty="0" smtClean="0">
                <a:solidFill>
                  <a:srgbClr val="FFC000"/>
                </a:solidFill>
              </a:rPr>
              <a:t>值大于账</a:t>
            </a:r>
            <a:r>
              <a:rPr lang="zh-CN" altLang="en-US" b="0" dirty="0">
                <a:solidFill>
                  <a:srgbClr val="FFC000"/>
                </a:solidFill>
              </a:rPr>
              <a:t>面价值的差</a:t>
            </a:r>
            <a:r>
              <a:rPr lang="zh-CN" altLang="en-US" b="0" dirty="0" smtClean="0">
                <a:solidFill>
                  <a:srgbClr val="FFC000"/>
                </a:solidFill>
              </a:rPr>
              <a:t>额）</a:t>
            </a:r>
            <a:endParaRPr lang="zh-CN" altLang="en-US" b="0" dirty="0">
              <a:solidFill>
                <a:srgbClr val="FFC000"/>
              </a:solidFill>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32</a:t>
            </a:fld>
            <a:endParaRPr lang="zh-CN" altLang="en-US"/>
          </a:p>
        </p:txBody>
      </p:sp>
    </p:spTree>
    <p:extLst>
      <p:ext uri="{BB962C8B-B14F-4D97-AF65-F5344CB8AC3E}">
        <p14:creationId xmlns:p14="http://schemas.microsoft.com/office/powerpoint/2010/main" val="675342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483518"/>
            <a:ext cx="7272809" cy="3628390"/>
          </a:xfrm>
        </p:spPr>
        <p:txBody>
          <a:bodyPr/>
          <a:lstStyle/>
          <a:p>
            <a:endParaRPr lang="en-US" altLang="zh-CN" b="0" dirty="0"/>
          </a:p>
          <a:p>
            <a:endParaRPr lang="en-US" altLang="zh-CN" b="0" dirty="0" smtClean="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33</a:t>
            </a:fld>
            <a:endParaRPr lang="zh-CN" altLang="en-US"/>
          </a:p>
        </p:txBody>
      </p:sp>
      <p:graphicFrame>
        <p:nvGraphicFramePr>
          <p:cNvPr id="4" name="表格 3"/>
          <p:cNvGraphicFramePr>
            <a:graphicFrameLocks noGrp="1"/>
          </p:cNvGraphicFramePr>
          <p:nvPr>
            <p:extLst>
              <p:ext uri="{D42A27DB-BD31-4B8C-83A1-F6EECF244321}">
                <p14:modId xmlns:p14="http://schemas.microsoft.com/office/powerpoint/2010/main" val="882357980"/>
              </p:ext>
            </p:extLst>
          </p:nvPr>
        </p:nvGraphicFramePr>
        <p:xfrm>
          <a:off x="755650" y="843558"/>
          <a:ext cx="7345313" cy="3598155"/>
        </p:xfrm>
        <a:graphic>
          <a:graphicData uri="http://schemas.openxmlformats.org/drawingml/2006/table">
            <a:tbl>
              <a:tblPr firstRow="1" bandRow="1">
                <a:tableStyleId>{5C22544A-7EE6-4342-B048-85BDC9FD1C3A}</a:tableStyleId>
              </a:tblPr>
              <a:tblGrid>
                <a:gridCol w="1701020">
                  <a:extLst>
                    <a:ext uri="{9D8B030D-6E8A-4147-A177-3AD203B41FA5}">
                      <a16:colId xmlns:a16="http://schemas.microsoft.com/office/drawing/2014/main" val="1084234598"/>
                    </a:ext>
                  </a:extLst>
                </a:gridCol>
                <a:gridCol w="2835484">
                  <a:extLst>
                    <a:ext uri="{9D8B030D-6E8A-4147-A177-3AD203B41FA5}">
                      <a16:colId xmlns:a16="http://schemas.microsoft.com/office/drawing/2014/main" val="2570073518"/>
                    </a:ext>
                  </a:extLst>
                </a:gridCol>
                <a:gridCol w="2808809">
                  <a:extLst>
                    <a:ext uri="{9D8B030D-6E8A-4147-A177-3AD203B41FA5}">
                      <a16:colId xmlns:a16="http://schemas.microsoft.com/office/drawing/2014/main" val="1948590981"/>
                    </a:ext>
                  </a:extLst>
                </a:gridCol>
              </a:tblGrid>
              <a:tr h="360040">
                <a:tc>
                  <a:txBody>
                    <a:bodyPr/>
                    <a:lstStyle/>
                    <a:p>
                      <a:r>
                        <a:rPr lang="zh-CN" altLang="en-US" b="0" dirty="0" smtClean="0">
                          <a:solidFill>
                            <a:schemeClr val="bg1"/>
                          </a:solidFill>
                        </a:rPr>
                        <a:t>投资性房地产处置</a:t>
                      </a:r>
                    </a:p>
                    <a:p>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成本模式下</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公允价值模式下</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670840"/>
                  </a:ext>
                </a:extLst>
              </a:tr>
              <a:tr h="672075">
                <a:tc>
                  <a:txBody>
                    <a:bodyPr/>
                    <a:lstStyle/>
                    <a:p>
                      <a:r>
                        <a:rPr lang="zh-CN" altLang="en-US" b="0" dirty="0" smtClean="0">
                          <a:solidFill>
                            <a:schemeClr val="bg1"/>
                          </a:solidFill>
                        </a:rPr>
                        <a:t>收到处置收入时</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借：银行存款</a:t>
                      </a:r>
                    </a:p>
                    <a:p>
                      <a:r>
                        <a:rPr lang="zh-CN" altLang="en-US" b="0" dirty="0" smtClean="0">
                          <a:solidFill>
                            <a:schemeClr val="bg1"/>
                          </a:solidFill>
                        </a:rPr>
                        <a:t>贷： 其他业务收入</a:t>
                      </a:r>
                    </a:p>
                    <a:p>
                      <a:r>
                        <a:rPr lang="zh-CN" altLang="en-US" b="0" dirty="0" smtClean="0">
                          <a:solidFill>
                            <a:schemeClr val="bg1"/>
                          </a:solidFill>
                        </a:rPr>
                        <a:t>应交税费</a:t>
                      </a:r>
                      <a:r>
                        <a:rPr lang="en-US" altLang="zh-CN" b="0" dirty="0" smtClean="0">
                          <a:solidFill>
                            <a:schemeClr val="bg1"/>
                          </a:solidFill>
                        </a:rPr>
                        <a:t>-</a:t>
                      </a:r>
                      <a:r>
                        <a:rPr lang="zh-CN" altLang="en-US" b="0" dirty="0" smtClean="0">
                          <a:solidFill>
                            <a:schemeClr val="bg1"/>
                          </a:solidFill>
                        </a:rPr>
                        <a:t>应交增值税（销项税额）</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借：银行存款</a:t>
                      </a:r>
                    </a:p>
                    <a:p>
                      <a:r>
                        <a:rPr lang="zh-CN" altLang="en-US" b="0" dirty="0" smtClean="0">
                          <a:solidFill>
                            <a:schemeClr val="bg1"/>
                          </a:solidFill>
                        </a:rPr>
                        <a:t>贷： 其他业务收入</a:t>
                      </a:r>
                    </a:p>
                    <a:p>
                      <a:r>
                        <a:rPr lang="zh-CN" altLang="en-US" b="0" dirty="0" smtClean="0">
                          <a:solidFill>
                            <a:schemeClr val="bg1"/>
                          </a:solidFill>
                        </a:rPr>
                        <a:t>应交税费</a:t>
                      </a:r>
                      <a:r>
                        <a:rPr lang="en-US" altLang="zh-CN" b="0" dirty="0" smtClean="0">
                          <a:solidFill>
                            <a:schemeClr val="bg1"/>
                          </a:solidFill>
                        </a:rPr>
                        <a:t>-</a:t>
                      </a:r>
                      <a:r>
                        <a:rPr lang="zh-CN" altLang="en-US" b="0" dirty="0" smtClean="0">
                          <a:solidFill>
                            <a:schemeClr val="bg1"/>
                          </a:solidFill>
                        </a:rPr>
                        <a:t>应交增值税（销项税额）</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1353770"/>
                  </a:ext>
                </a:extLst>
              </a:tr>
              <a:tr h="672075">
                <a:tc>
                  <a:txBody>
                    <a:bodyPr/>
                    <a:lstStyle/>
                    <a:p>
                      <a:r>
                        <a:rPr lang="zh-CN" altLang="en-US" b="0" dirty="0" smtClean="0">
                          <a:solidFill>
                            <a:schemeClr val="bg1"/>
                          </a:solidFill>
                        </a:rPr>
                        <a:t>结转投资性房地</a:t>
                      </a:r>
                    </a:p>
                    <a:p>
                      <a:r>
                        <a:rPr lang="zh-CN" altLang="en-US" b="0" dirty="0" smtClean="0">
                          <a:solidFill>
                            <a:schemeClr val="bg1"/>
                          </a:solidFill>
                        </a:rPr>
                        <a:t>产账面价值</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借：其他业务成本</a:t>
                      </a:r>
                    </a:p>
                    <a:p>
                      <a:r>
                        <a:rPr lang="zh-CN" altLang="en-US" b="0" dirty="0" smtClean="0">
                          <a:solidFill>
                            <a:schemeClr val="bg1"/>
                          </a:solidFill>
                        </a:rPr>
                        <a:t>投资性房地产累计折旧</a:t>
                      </a:r>
                      <a:endParaRPr lang="en-US" altLang="zh-CN" b="0" dirty="0" smtClean="0">
                        <a:solidFill>
                          <a:schemeClr val="bg1"/>
                        </a:solidFill>
                      </a:endParaRPr>
                    </a:p>
                    <a:p>
                      <a:r>
                        <a:rPr lang="zh-CN" altLang="en-US" b="0" dirty="0" smtClean="0">
                          <a:solidFill>
                            <a:schemeClr val="bg1"/>
                          </a:solidFill>
                        </a:rPr>
                        <a:t>投资性房地产减值准备</a:t>
                      </a:r>
                    </a:p>
                    <a:p>
                      <a:r>
                        <a:rPr lang="zh-CN" altLang="en-US" b="0" dirty="0" smtClean="0">
                          <a:solidFill>
                            <a:schemeClr val="bg1"/>
                          </a:solidFill>
                        </a:rPr>
                        <a:t>贷：投资性房地产</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chemeClr val="bg1"/>
                          </a:solidFill>
                        </a:rPr>
                        <a:t>借：其他业务成本</a:t>
                      </a:r>
                    </a:p>
                    <a:p>
                      <a:r>
                        <a:rPr lang="zh-CN" altLang="en-US" b="0" dirty="0" smtClean="0">
                          <a:solidFill>
                            <a:schemeClr val="bg1"/>
                          </a:solidFill>
                        </a:rPr>
                        <a:t>贷：投资性房地产 成本</a:t>
                      </a:r>
                    </a:p>
                    <a:p>
                      <a:r>
                        <a:rPr lang="zh-CN" altLang="en-US" b="0" dirty="0" smtClean="0">
                          <a:solidFill>
                            <a:schemeClr val="bg1"/>
                          </a:solidFill>
                        </a:rPr>
                        <a:t>公允价值变动（ 或 借方）</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741030"/>
                  </a:ext>
                </a:extLst>
              </a:tr>
              <a:tr h="672075">
                <a:tc>
                  <a:txBody>
                    <a:bodyPr/>
                    <a:lstStyle/>
                    <a:p>
                      <a:r>
                        <a:rPr lang="zh-CN" altLang="en-US" b="0" dirty="0" smtClean="0">
                          <a:solidFill>
                            <a:schemeClr val="bg1"/>
                          </a:solidFill>
                        </a:rPr>
                        <a:t>将累计公允价值</a:t>
                      </a:r>
                    </a:p>
                    <a:p>
                      <a:r>
                        <a:rPr lang="zh-CN" altLang="en-US" b="0" dirty="0" smtClean="0">
                          <a:solidFill>
                            <a:schemeClr val="bg1"/>
                          </a:solidFill>
                        </a:rPr>
                        <a:t>变动转入其他业务成本</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rgbClr val="FFC000"/>
                          </a:solidFill>
                        </a:rPr>
                        <a:t>借：公允价值变动损益</a:t>
                      </a:r>
                    </a:p>
                    <a:p>
                      <a:r>
                        <a:rPr lang="zh-CN" altLang="en-US" b="0" dirty="0" smtClean="0">
                          <a:solidFill>
                            <a:srgbClr val="FFC000"/>
                          </a:solidFill>
                        </a:rPr>
                        <a:t>贷：其他业务成本</a:t>
                      </a:r>
                    </a:p>
                    <a:p>
                      <a:r>
                        <a:rPr lang="zh-CN" altLang="en-US" b="0" dirty="0" smtClean="0">
                          <a:solidFill>
                            <a:srgbClr val="FFC000"/>
                          </a:solidFill>
                        </a:rPr>
                        <a:t>或反之。</a:t>
                      </a:r>
                      <a:endParaRPr lang="zh-CN" altLang="en-US" b="0" dirty="0">
                        <a:solidFill>
                          <a:srgbClr val="FFC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7694780"/>
                  </a:ext>
                </a:extLst>
              </a:tr>
              <a:tr h="672075">
                <a:tc>
                  <a:txBody>
                    <a:bodyPr/>
                    <a:lstStyle/>
                    <a:p>
                      <a:r>
                        <a:rPr lang="zh-CN" altLang="en-US" b="0" dirty="0" smtClean="0">
                          <a:solidFill>
                            <a:schemeClr val="bg1"/>
                          </a:solidFill>
                        </a:rPr>
                        <a:t>将转换时原计入</a:t>
                      </a:r>
                    </a:p>
                    <a:p>
                      <a:r>
                        <a:rPr lang="zh-CN" altLang="en-US" b="0" dirty="0" smtClean="0">
                          <a:solidFill>
                            <a:schemeClr val="bg1"/>
                          </a:solidFill>
                        </a:rPr>
                        <a:t>其他综合收益 结转</a:t>
                      </a:r>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zh-CN" altLang="en-US" b="0" dirty="0" smtClean="0">
                          <a:solidFill>
                            <a:srgbClr val="FFC000"/>
                          </a:solidFill>
                        </a:rPr>
                        <a:t>借：其他综合收益</a:t>
                      </a:r>
                    </a:p>
                    <a:p>
                      <a:r>
                        <a:rPr lang="zh-CN" altLang="en-US" b="0" dirty="0" smtClean="0">
                          <a:solidFill>
                            <a:srgbClr val="FFC000"/>
                          </a:solidFill>
                        </a:rPr>
                        <a:t>贷：其他业务成本</a:t>
                      </a:r>
                      <a:endParaRPr lang="zh-CN" altLang="en-US" b="0" dirty="0">
                        <a:solidFill>
                          <a:srgbClr val="FFC0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8305541"/>
                  </a:ext>
                </a:extLst>
              </a:tr>
            </a:tbl>
          </a:graphicData>
        </a:graphic>
      </p:graphicFrame>
    </p:spTree>
    <p:extLst>
      <p:ext uri="{BB962C8B-B14F-4D97-AF65-F5344CB8AC3E}">
        <p14:creationId xmlns:p14="http://schemas.microsoft.com/office/powerpoint/2010/main" val="11017286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611560" y="915566"/>
            <a:ext cx="6624736" cy="3628390"/>
          </a:xfrm>
        </p:spPr>
        <p:txBody>
          <a:bodyPr/>
          <a:lstStyle/>
          <a:p>
            <a:r>
              <a:rPr lang="en-US" altLang="zh-CN" sz="1800" b="0" dirty="0" smtClean="0">
                <a:solidFill>
                  <a:srgbClr val="FFC000"/>
                </a:solidFill>
              </a:rPr>
              <a:t>【</a:t>
            </a:r>
            <a:r>
              <a:rPr lang="zh-CN" altLang="en-US" sz="1800" b="0" dirty="0" smtClean="0">
                <a:solidFill>
                  <a:srgbClr val="FFC000"/>
                </a:solidFill>
              </a:rPr>
              <a:t>考前考前查漏补缺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zh-CN" altLang="en-US" sz="1800" b="0" dirty="0" smtClean="0"/>
              <a:t>下</a:t>
            </a:r>
            <a:r>
              <a:rPr lang="zh-CN" altLang="en-US" sz="1800" b="0" dirty="0"/>
              <a:t>列各项中 </a:t>
            </a:r>
            <a:r>
              <a:rPr lang="en-US" altLang="zh-CN" sz="1800" b="0" dirty="0"/>
              <a:t>, </a:t>
            </a:r>
            <a:r>
              <a:rPr lang="zh-CN" altLang="en-US" sz="1800" b="0" dirty="0"/>
              <a:t>导致企业当期营业利润减少的是 </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租出非专利技术的摊销额</a:t>
            </a:r>
          </a:p>
          <a:p>
            <a:r>
              <a:rPr lang="en-US" altLang="zh-CN" sz="1800" b="0" dirty="0"/>
              <a:t>B.</a:t>
            </a:r>
            <a:r>
              <a:rPr lang="zh-CN" altLang="en-US" sz="1800" b="0" dirty="0"/>
              <a:t>对外公益性捐赠的商品成本</a:t>
            </a:r>
          </a:p>
          <a:p>
            <a:r>
              <a:rPr lang="en-US" altLang="zh-CN" sz="1800" b="0" dirty="0"/>
              <a:t>C.</a:t>
            </a:r>
            <a:r>
              <a:rPr lang="zh-CN" altLang="en-US" sz="1800" b="0" dirty="0"/>
              <a:t>支付的税收滞纳金</a:t>
            </a:r>
          </a:p>
          <a:p>
            <a:r>
              <a:rPr lang="en-US" altLang="zh-CN" sz="1800" b="0" dirty="0"/>
              <a:t>D.</a:t>
            </a:r>
            <a:r>
              <a:rPr lang="zh-CN" altLang="en-US" sz="1800" b="0" dirty="0"/>
              <a:t>自然灾害导致生产线报废净损失</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34</a:t>
            </a:fld>
            <a:endParaRPr lang="zh-CN" altLang="en-US"/>
          </a:p>
        </p:txBody>
      </p:sp>
    </p:spTree>
    <p:extLst>
      <p:ext uri="{BB962C8B-B14F-4D97-AF65-F5344CB8AC3E}">
        <p14:creationId xmlns:p14="http://schemas.microsoft.com/office/powerpoint/2010/main" val="4265249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971600" y="915566"/>
            <a:ext cx="5927168" cy="3628390"/>
          </a:xfrm>
        </p:spPr>
        <p:txBody>
          <a:bodyPr/>
          <a:lstStyle/>
          <a:p>
            <a:r>
              <a:rPr lang="en-US" altLang="zh-CN" sz="1800" b="0" dirty="0"/>
              <a:t>【</a:t>
            </a:r>
            <a:r>
              <a:rPr lang="zh-CN" altLang="en-US" sz="1800" b="0" dirty="0"/>
              <a:t>答案</a:t>
            </a:r>
            <a:r>
              <a:rPr lang="en-US" altLang="zh-CN" sz="1800" b="0" dirty="0"/>
              <a:t>】 A</a:t>
            </a:r>
          </a:p>
          <a:p>
            <a:r>
              <a:rPr lang="en-US" altLang="zh-CN" sz="1800" b="0" dirty="0"/>
              <a:t>【</a:t>
            </a:r>
            <a:r>
              <a:rPr lang="zh-CN" altLang="en-US" sz="1800" b="0" dirty="0"/>
              <a:t>解析</a:t>
            </a:r>
            <a:r>
              <a:rPr lang="en-US" altLang="zh-CN" sz="1800" b="0" dirty="0"/>
              <a:t>】</a:t>
            </a:r>
            <a:r>
              <a:rPr lang="zh-CN" altLang="en-US" sz="1800" b="0" dirty="0"/>
              <a:t>营业利润</a:t>
            </a:r>
            <a:r>
              <a:rPr lang="en-US" altLang="zh-CN" sz="1800" b="0" dirty="0"/>
              <a:t>=</a:t>
            </a:r>
            <a:r>
              <a:rPr lang="zh-CN" altLang="en-US" sz="1800" b="0" dirty="0"/>
              <a:t>营业收入 </a:t>
            </a:r>
            <a:r>
              <a:rPr lang="en-US" altLang="zh-CN" sz="1800" b="0" dirty="0"/>
              <a:t>– </a:t>
            </a:r>
            <a:r>
              <a:rPr lang="zh-CN" altLang="en-US" sz="1800" b="0" dirty="0"/>
              <a:t>营业成本 </a:t>
            </a:r>
            <a:r>
              <a:rPr lang="en-US" altLang="zh-CN" sz="1800" b="0" dirty="0"/>
              <a:t>– </a:t>
            </a:r>
            <a:r>
              <a:rPr lang="zh-CN" altLang="en-US" sz="1800" b="0" dirty="0"/>
              <a:t>税金及附加 </a:t>
            </a:r>
            <a:r>
              <a:rPr lang="en-US" altLang="zh-CN" sz="1800" b="0" dirty="0"/>
              <a:t>– </a:t>
            </a:r>
            <a:r>
              <a:rPr lang="zh-CN" altLang="en-US" sz="1800" b="0" dirty="0"/>
              <a:t>销售费用 </a:t>
            </a:r>
            <a:r>
              <a:rPr lang="en-US" altLang="zh-CN" sz="1800" b="0" dirty="0"/>
              <a:t>– </a:t>
            </a:r>
            <a:r>
              <a:rPr lang="zh-CN" altLang="en-US" sz="1800" b="0" dirty="0"/>
              <a:t>管理费用 </a:t>
            </a:r>
            <a:r>
              <a:rPr lang="en-US" altLang="zh-CN" sz="1800" b="0" dirty="0"/>
              <a:t>– </a:t>
            </a:r>
            <a:r>
              <a:rPr lang="zh-CN" altLang="en-US" sz="1800" b="0" dirty="0"/>
              <a:t>研发 费用 </a:t>
            </a:r>
            <a:r>
              <a:rPr lang="en-US" altLang="zh-CN" sz="1800" b="0" dirty="0"/>
              <a:t>– </a:t>
            </a:r>
            <a:r>
              <a:rPr lang="zh-CN" altLang="en-US" sz="1800" b="0" dirty="0"/>
              <a:t>财务费用 </a:t>
            </a:r>
            <a:r>
              <a:rPr lang="en-US" altLang="zh-CN" sz="1800" b="0" dirty="0"/>
              <a:t>+ </a:t>
            </a:r>
            <a:r>
              <a:rPr lang="zh-CN" altLang="en-US" sz="1800" b="0" dirty="0"/>
              <a:t>其他收益 </a:t>
            </a:r>
            <a:r>
              <a:rPr lang="en-US" altLang="zh-CN" sz="1800" b="0" dirty="0"/>
              <a:t>+ </a:t>
            </a:r>
            <a:r>
              <a:rPr lang="zh-CN" altLang="en-US" sz="1800" b="0" dirty="0"/>
              <a:t>投资收益 </a:t>
            </a:r>
            <a:r>
              <a:rPr lang="en-US" altLang="zh-CN" sz="1800" b="0" dirty="0"/>
              <a:t>( – </a:t>
            </a:r>
            <a:r>
              <a:rPr lang="zh-CN" altLang="en-US" sz="1800" b="0" dirty="0"/>
              <a:t>投资损失 </a:t>
            </a:r>
            <a:r>
              <a:rPr lang="en-US" altLang="zh-CN" sz="1800" b="0" dirty="0"/>
              <a:t>) + </a:t>
            </a:r>
            <a:r>
              <a:rPr lang="zh-CN" altLang="en-US" sz="1800" b="0" dirty="0"/>
              <a:t>净敞口套期收益 </a:t>
            </a:r>
            <a:r>
              <a:rPr lang="en-US" altLang="zh-CN" sz="1800" b="0" dirty="0"/>
              <a:t>( – </a:t>
            </a:r>
            <a:r>
              <a:rPr lang="zh-CN" altLang="en-US" sz="1800" b="0" dirty="0"/>
              <a:t>净敞口套 期损失 </a:t>
            </a:r>
            <a:r>
              <a:rPr lang="en-US" altLang="zh-CN" sz="1800" b="0" dirty="0"/>
              <a:t>) + </a:t>
            </a:r>
            <a:r>
              <a:rPr lang="zh-CN" altLang="en-US" sz="1800" b="0" dirty="0"/>
              <a:t>公允价值变动收益 </a:t>
            </a:r>
            <a:r>
              <a:rPr lang="en-US" altLang="zh-CN" sz="1800" b="0" dirty="0"/>
              <a:t>( – </a:t>
            </a:r>
            <a:r>
              <a:rPr lang="zh-CN" altLang="en-US" sz="1800" b="0" dirty="0"/>
              <a:t>公允价值变动损失 </a:t>
            </a:r>
            <a:r>
              <a:rPr lang="en-US" altLang="zh-CN" sz="1800" b="0" dirty="0"/>
              <a:t>) – </a:t>
            </a:r>
            <a:r>
              <a:rPr lang="zh-CN" altLang="en-US" sz="1800" b="0" dirty="0"/>
              <a:t>信用减值损失 </a:t>
            </a:r>
            <a:r>
              <a:rPr lang="en-US" altLang="zh-CN" sz="1800" b="0" dirty="0"/>
              <a:t>– </a:t>
            </a:r>
            <a:r>
              <a:rPr lang="zh-CN" altLang="en-US" sz="1800" b="0" dirty="0"/>
              <a:t>资产减值损失 </a:t>
            </a:r>
            <a:r>
              <a:rPr lang="en-US" altLang="zh-CN" sz="1800" b="0" dirty="0"/>
              <a:t>+ </a:t>
            </a:r>
            <a:r>
              <a:rPr lang="zh-CN" altLang="en-US" sz="1800" b="0" dirty="0"/>
              <a:t>资产处置收益 </a:t>
            </a:r>
            <a:r>
              <a:rPr lang="en-US" altLang="zh-CN" sz="1800" b="0" dirty="0"/>
              <a:t>( – </a:t>
            </a:r>
            <a:r>
              <a:rPr lang="zh-CN" altLang="en-US" sz="1800" b="0" dirty="0"/>
              <a:t>资产处置损失 </a:t>
            </a:r>
            <a:r>
              <a:rPr lang="en-US" altLang="zh-CN" sz="1800" b="0" dirty="0"/>
              <a:t>) </a:t>
            </a:r>
            <a:r>
              <a:rPr lang="zh-CN" altLang="en-US" sz="1800" b="0" dirty="0"/>
              <a:t>。选项 </a:t>
            </a:r>
            <a:r>
              <a:rPr lang="en-US" altLang="zh-CN" sz="1800" b="0" dirty="0"/>
              <a:t>A </a:t>
            </a:r>
            <a:r>
              <a:rPr lang="zh-CN" altLang="en-US" sz="1800" b="0" dirty="0"/>
              <a:t>计入其他业务成本；选项 </a:t>
            </a:r>
            <a:r>
              <a:rPr lang="en-US" altLang="zh-CN" sz="1800" b="0" dirty="0"/>
              <a:t>B</a:t>
            </a:r>
            <a:r>
              <a:rPr lang="zh-CN" altLang="en-US" sz="1800" b="0" dirty="0"/>
              <a:t>、</a:t>
            </a:r>
            <a:r>
              <a:rPr lang="en-US" altLang="zh-CN" sz="1800" b="0" dirty="0"/>
              <a:t>C</a:t>
            </a:r>
            <a:r>
              <a:rPr lang="zh-CN" altLang="en-US" sz="1800" b="0" dirty="0"/>
              <a:t>、</a:t>
            </a:r>
            <a:r>
              <a:rPr lang="en-US" altLang="zh-CN" sz="1800" b="0" dirty="0"/>
              <a:t>D </a:t>
            </a:r>
            <a:r>
              <a:rPr lang="zh-CN" altLang="en-US" sz="1800" b="0" dirty="0"/>
              <a:t>计入营 业外支出。</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35</a:t>
            </a:fld>
            <a:endParaRPr lang="zh-CN" altLang="en-US"/>
          </a:p>
        </p:txBody>
      </p:sp>
    </p:spTree>
    <p:extLst>
      <p:ext uri="{BB962C8B-B14F-4D97-AF65-F5344CB8AC3E}">
        <p14:creationId xmlns:p14="http://schemas.microsoft.com/office/powerpoint/2010/main" val="4122665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758844" y="771525"/>
            <a:ext cx="5976000"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zh-CN" altLang="en-US" sz="1800" b="0" dirty="0" smtClean="0"/>
              <a:t>某</a:t>
            </a:r>
            <a:r>
              <a:rPr lang="zh-CN" altLang="en-US" sz="1800" b="0" dirty="0"/>
              <a:t>公司</a:t>
            </a:r>
            <a:r>
              <a:rPr lang="en-US" altLang="zh-CN" sz="1800" b="0" dirty="0"/>
              <a:t>2021</a:t>
            </a:r>
            <a:r>
              <a:rPr lang="zh-CN" altLang="en-US" sz="1800" b="0" dirty="0"/>
              <a:t>年计算的当年应交所得税为</a:t>
            </a:r>
            <a:r>
              <a:rPr lang="en-US" altLang="zh-CN" sz="1800" b="0" dirty="0"/>
              <a:t>100</a:t>
            </a:r>
            <a:r>
              <a:rPr lang="zh-CN" altLang="en-US" sz="1800" b="0" dirty="0"/>
              <a:t>万元</a:t>
            </a:r>
            <a:r>
              <a:rPr lang="en-US" altLang="zh-CN" sz="1800" b="0" dirty="0"/>
              <a:t>,</a:t>
            </a:r>
            <a:r>
              <a:rPr lang="zh-CN" altLang="en-US" sz="1800" b="0" dirty="0"/>
              <a:t>递延所得税负债年初数为</a:t>
            </a:r>
            <a:r>
              <a:rPr lang="en-US" altLang="zh-CN" sz="1800" b="0" dirty="0"/>
              <a:t>30</a:t>
            </a:r>
            <a:r>
              <a:rPr lang="zh-CN" altLang="en-US" sz="1800" b="0" dirty="0"/>
              <a:t>万元</a:t>
            </a:r>
            <a:r>
              <a:rPr lang="en-US" altLang="zh-CN" sz="1800" b="0" dirty="0"/>
              <a:t>,</a:t>
            </a:r>
            <a:r>
              <a:rPr lang="zh-CN" altLang="en-US" sz="1800" b="0" dirty="0"/>
              <a:t>年末数为</a:t>
            </a:r>
            <a:r>
              <a:rPr lang="en-US" altLang="zh-CN" sz="1800" b="0" dirty="0"/>
              <a:t>35</a:t>
            </a:r>
            <a:r>
              <a:rPr lang="zh-CN" altLang="en-US" sz="1800" b="0" dirty="0"/>
              <a:t>万元</a:t>
            </a:r>
            <a:r>
              <a:rPr lang="en-US" altLang="zh-CN" sz="1800" b="0" dirty="0"/>
              <a:t>,</a:t>
            </a:r>
            <a:r>
              <a:rPr lang="zh-CN" altLang="en-US" sz="1800" b="0" dirty="0"/>
              <a:t>递延所得税资产年初数为</a:t>
            </a:r>
            <a:r>
              <a:rPr lang="en-US" altLang="zh-CN" sz="1800" b="0" dirty="0"/>
              <a:t>20</a:t>
            </a:r>
            <a:r>
              <a:rPr lang="zh-CN" altLang="en-US" sz="1800" b="0" dirty="0"/>
              <a:t>万元，年末数为</a:t>
            </a:r>
            <a:r>
              <a:rPr lang="en-US" altLang="zh-CN" sz="1800" b="0" dirty="0"/>
              <a:t>18</a:t>
            </a:r>
            <a:r>
              <a:rPr lang="zh-CN" altLang="en-US" sz="1800" b="0" dirty="0"/>
              <a:t>万元</a:t>
            </a:r>
            <a:r>
              <a:rPr lang="en-US" altLang="zh-CN" sz="1800" b="0" dirty="0"/>
              <a:t>,</a:t>
            </a:r>
            <a:r>
              <a:rPr lang="zh-CN" altLang="en-US" sz="1800" b="0" dirty="0"/>
              <a:t>不考虑其他因素</a:t>
            </a:r>
            <a:r>
              <a:rPr lang="en-US" altLang="zh-CN" sz="1800" b="0" dirty="0"/>
              <a:t>,</a:t>
            </a:r>
            <a:r>
              <a:rPr lang="zh-CN" altLang="en-US" sz="1800" b="0" dirty="0"/>
              <a:t>该公司</a:t>
            </a:r>
            <a:r>
              <a:rPr lang="en-US" altLang="zh-CN" sz="1800" b="0" dirty="0"/>
              <a:t>2021</a:t>
            </a:r>
            <a:r>
              <a:rPr lang="zh-CN" altLang="en-US" sz="1800" b="0" dirty="0"/>
              <a:t>年应确认的所得税费用为 </a:t>
            </a:r>
            <a:r>
              <a:rPr lang="en-US" altLang="zh-CN" sz="1800" b="0" dirty="0"/>
              <a:t>(</a:t>
            </a:r>
            <a:r>
              <a:rPr lang="zh-CN" altLang="en-US" sz="1800" b="0" dirty="0"/>
              <a:t>　　</a:t>
            </a:r>
            <a:r>
              <a:rPr lang="en-US" altLang="zh-CN" sz="1800" b="0" dirty="0"/>
              <a:t>) </a:t>
            </a:r>
            <a:r>
              <a:rPr lang="zh-CN" altLang="en-US" sz="1800" b="0" dirty="0"/>
              <a:t>万元。</a:t>
            </a:r>
          </a:p>
          <a:p>
            <a:r>
              <a:rPr lang="en-US" altLang="zh-CN" sz="1800" b="0" dirty="0"/>
              <a:t>A.103</a:t>
            </a:r>
          </a:p>
          <a:p>
            <a:r>
              <a:rPr lang="en-US" altLang="zh-CN" sz="1800" b="0" dirty="0"/>
              <a:t>B.97</a:t>
            </a:r>
          </a:p>
          <a:p>
            <a:r>
              <a:rPr lang="en-US" altLang="zh-CN" sz="1800" b="0" dirty="0"/>
              <a:t>C.107</a:t>
            </a:r>
          </a:p>
          <a:p>
            <a:r>
              <a:rPr lang="en-US" altLang="zh-CN" sz="1800" b="0" dirty="0"/>
              <a:t>D.127</a:t>
            </a:r>
            <a:endParaRPr lang="zh-CN" altLang="en-US" sz="1800" b="0" dirty="0"/>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36</a:t>
            </a:fld>
            <a:endParaRPr lang="zh-CN" altLang="en-US"/>
          </a:p>
        </p:txBody>
      </p:sp>
    </p:spTree>
    <p:extLst>
      <p:ext uri="{BB962C8B-B14F-4D97-AF65-F5344CB8AC3E}">
        <p14:creationId xmlns:p14="http://schemas.microsoft.com/office/powerpoint/2010/main" val="2712685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733064" y="915750"/>
            <a:ext cx="5976000" cy="3628390"/>
          </a:xfrm>
        </p:spPr>
        <p:txBody>
          <a:bodyPr/>
          <a:lstStyle/>
          <a:p>
            <a:r>
              <a:rPr lang="en-US" altLang="zh-CN" sz="1800" b="0" dirty="0"/>
              <a:t>【</a:t>
            </a:r>
            <a:r>
              <a:rPr lang="zh-CN" altLang="en-US" sz="1800" b="0" dirty="0"/>
              <a:t>答案</a:t>
            </a:r>
            <a:r>
              <a:rPr lang="en-US" altLang="zh-CN" sz="1800" b="0" dirty="0"/>
              <a:t>】 C</a:t>
            </a:r>
          </a:p>
          <a:p>
            <a:r>
              <a:rPr lang="en-US" altLang="zh-CN" sz="1800" b="0" dirty="0"/>
              <a:t>【</a:t>
            </a:r>
            <a:r>
              <a:rPr lang="zh-CN" altLang="en-US" sz="1800" b="0" dirty="0"/>
              <a:t>解析</a:t>
            </a:r>
            <a:r>
              <a:rPr lang="en-US" altLang="zh-CN" sz="1800" b="0" dirty="0"/>
              <a:t>】</a:t>
            </a:r>
            <a:r>
              <a:rPr lang="zh-CN" altLang="en-US" sz="1800" b="0" dirty="0"/>
              <a:t>所得税费用 </a:t>
            </a:r>
            <a:r>
              <a:rPr lang="en-US" altLang="zh-CN" sz="1800" b="0" dirty="0"/>
              <a:t>= </a:t>
            </a:r>
            <a:r>
              <a:rPr lang="zh-CN" altLang="en-US" sz="1800" b="0" dirty="0"/>
              <a:t>当期所得税 </a:t>
            </a:r>
            <a:r>
              <a:rPr lang="en-US" altLang="zh-CN" sz="1800" b="0" dirty="0"/>
              <a:t>+ </a:t>
            </a:r>
            <a:r>
              <a:rPr lang="zh-CN" altLang="en-US" sz="1800" b="0" dirty="0"/>
              <a:t>递延所得税 </a:t>
            </a:r>
          </a:p>
          <a:p>
            <a:r>
              <a:rPr lang="zh-CN" altLang="en-US" sz="1800" b="0" dirty="0"/>
              <a:t>递延所得税</a:t>
            </a:r>
            <a:r>
              <a:rPr lang="en-US" altLang="zh-CN" sz="1800" b="0" dirty="0"/>
              <a:t>= ( </a:t>
            </a:r>
            <a:r>
              <a:rPr lang="zh-CN" altLang="en-US" sz="1800" b="0" dirty="0"/>
              <a:t>递延所得税负债期 末余额 </a:t>
            </a:r>
            <a:r>
              <a:rPr lang="en-US" altLang="zh-CN" sz="1800" b="0" dirty="0"/>
              <a:t>– </a:t>
            </a:r>
            <a:r>
              <a:rPr lang="zh-CN" altLang="en-US" sz="1800" b="0" dirty="0"/>
              <a:t>递延所得税负债期初余额 </a:t>
            </a:r>
            <a:r>
              <a:rPr lang="en-US" altLang="zh-CN" sz="1800" b="0" dirty="0"/>
              <a:t>) – ( </a:t>
            </a:r>
            <a:r>
              <a:rPr lang="zh-CN" altLang="en-US" sz="1800" b="0" dirty="0"/>
              <a:t>递延所得税资产期末余额 </a:t>
            </a:r>
            <a:r>
              <a:rPr lang="en-US" altLang="zh-CN" sz="1800" b="0" dirty="0"/>
              <a:t>– </a:t>
            </a:r>
            <a:r>
              <a:rPr lang="zh-CN" altLang="en-US" sz="1800" b="0" dirty="0"/>
              <a:t>递延所得税资产期 初余额 </a:t>
            </a:r>
            <a:r>
              <a:rPr lang="en-US" altLang="zh-CN" sz="1800" b="0" dirty="0"/>
              <a:t>) = (35 – 30) – (18 – 20) = 7( </a:t>
            </a:r>
            <a:r>
              <a:rPr lang="zh-CN" altLang="en-US" sz="1800" b="0" dirty="0"/>
              <a:t>万元 </a:t>
            </a:r>
            <a:r>
              <a:rPr lang="en-US" altLang="zh-CN" sz="1800" b="0" dirty="0"/>
              <a:t>)</a:t>
            </a:r>
            <a:r>
              <a:rPr lang="zh-CN" altLang="en-US" sz="1800" b="0" dirty="0"/>
              <a:t>。所以所得税费用 </a:t>
            </a:r>
            <a:r>
              <a:rPr lang="en-US" altLang="zh-CN" sz="1800" b="0" dirty="0"/>
              <a:t>= 100 + 7 = 107( </a:t>
            </a:r>
            <a:r>
              <a:rPr lang="zh-CN" altLang="en-US" sz="1800" b="0" dirty="0"/>
              <a:t>万元 </a:t>
            </a:r>
            <a:r>
              <a:rPr lang="en-US" altLang="zh-CN" sz="1800" b="0" dirty="0"/>
              <a:t>)</a:t>
            </a:r>
            <a:r>
              <a:rPr lang="zh-CN" altLang="en-US" sz="1800" b="0" dirty="0"/>
              <a:t>。</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37</a:t>
            </a:fld>
            <a:endParaRPr lang="zh-CN" altLang="en-US"/>
          </a:p>
        </p:txBody>
      </p:sp>
    </p:spTree>
    <p:extLst>
      <p:ext uri="{BB962C8B-B14F-4D97-AF65-F5344CB8AC3E}">
        <p14:creationId xmlns:p14="http://schemas.microsoft.com/office/powerpoint/2010/main" val="1500795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899592" y="915566"/>
            <a:ext cx="5976000"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smtClean="0">
                <a:solidFill>
                  <a:srgbClr val="FFC000"/>
                </a:solidFill>
              </a:rPr>
              <a:t>多选</a:t>
            </a:r>
            <a:r>
              <a:rPr lang="zh-CN" altLang="en-US" sz="1800" b="0" dirty="0">
                <a:solidFill>
                  <a:srgbClr val="FFC000"/>
                </a:solidFill>
              </a:rPr>
              <a:t>题</a:t>
            </a:r>
            <a:r>
              <a:rPr lang="en-US" altLang="zh-CN" sz="1800" b="0" dirty="0">
                <a:solidFill>
                  <a:srgbClr val="FFC000"/>
                </a:solidFill>
              </a:rPr>
              <a:t>】</a:t>
            </a:r>
          </a:p>
          <a:p>
            <a:r>
              <a:rPr lang="zh-CN" altLang="en-US" sz="1800" b="0" dirty="0" smtClean="0"/>
              <a:t>长</a:t>
            </a:r>
            <a:r>
              <a:rPr lang="zh-CN" altLang="en-US" sz="1800" b="0" dirty="0"/>
              <a:t>期股权投资采用权益法核算的，以下业务发生时，投资企业不需要进行会计处理的有（　）。</a:t>
            </a:r>
          </a:p>
          <a:p>
            <a:r>
              <a:rPr lang="en-US" altLang="zh-CN" sz="1800" b="0" dirty="0"/>
              <a:t>A.</a:t>
            </a:r>
            <a:r>
              <a:rPr lang="zh-CN" altLang="en-US" sz="1800" b="0" dirty="0"/>
              <a:t>被投资单位实现净利润</a:t>
            </a:r>
          </a:p>
          <a:p>
            <a:r>
              <a:rPr lang="en-US" altLang="zh-CN" sz="1800" b="0" dirty="0"/>
              <a:t>B.</a:t>
            </a:r>
            <a:r>
              <a:rPr lang="zh-CN" altLang="en-US" sz="1800" b="0" dirty="0"/>
              <a:t>被投资单位以盈余公积转增资本</a:t>
            </a:r>
          </a:p>
          <a:p>
            <a:r>
              <a:rPr lang="en-US" altLang="zh-CN" sz="1800" b="0" dirty="0"/>
              <a:t>C.</a:t>
            </a:r>
            <a:r>
              <a:rPr lang="zh-CN" altLang="en-US" sz="1800" b="0" dirty="0"/>
              <a:t>被投资单位以盈余公积弥补亏损</a:t>
            </a:r>
            <a:endParaRPr lang="en-US" altLang="zh-CN" sz="1800" b="0" dirty="0"/>
          </a:p>
          <a:p>
            <a:r>
              <a:rPr lang="en-US" altLang="zh-CN" sz="1800" b="0" dirty="0"/>
              <a:t>D.</a:t>
            </a:r>
            <a:r>
              <a:rPr lang="zh-CN" altLang="en-US" sz="1800" b="0" dirty="0"/>
              <a:t>被投资单位提取法定盈余公积</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38</a:t>
            </a:fld>
            <a:endParaRPr lang="zh-CN" altLang="en-US"/>
          </a:p>
        </p:txBody>
      </p:sp>
    </p:spTree>
    <p:extLst>
      <p:ext uri="{BB962C8B-B14F-4D97-AF65-F5344CB8AC3E}">
        <p14:creationId xmlns:p14="http://schemas.microsoft.com/office/powerpoint/2010/main" val="16467608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733064" y="915750"/>
            <a:ext cx="5976000" cy="3628390"/>
          </a:xfrm>
        </p:spPr>
        <p:txBody>
          <a:bodyPr/>
          <a:lstStyle/>
          <a:p>
            <a:r>
              <a:rPr lang="en-US" altLang="zh-CN" sz="1800" b="0" dirty="0"/>
              <a:t>【</a:t>
            </a:r>
            <a:r>
              <a:rPr lang="zh-CN" altLang="en-US" sz="1800" b="0" dirty="0"/>
              <a:t>答案</a:t>
            </a:r>
            <a:r>
              <a:rPr lang="en-US" altLang="zh-CN" sz="1800" b="0" dirty="0"/>
              <a:t>】BCD</a:t>
            </a:r>
          </a:p>
          <a:p>
            <a:r>
              <a:rPr lang="en-US" altLang="zh-CN" sz="1800" b="0" dirty="0"/>
              <a:t>【</a:t>
            </a:r>
            <a:r>
              <a:rPr lang="zh-CN" altLang="en-US" sz="1800" b="0" dirty="0"/>
              <a:t>解析</a:t>
            </a:r>
            <a:r>
              <a:rPr lang="en-US" altLang="zh-CN" sz="1800" b="0" dirty="0"/>
              <a:t>】</a:t>
            </a:r>
            <a:r>
              <a:rPr lang="zh-CN" altLang="en-US" sz="1800" b="0" dirty="0"/>
              <a:t>选项</a:t>
            </a:r>
            <a:r>
              <a:rPr lang="en-US" altLang="zh-CN" sz="1800" b="0" dirty="0"/>
              <a:t>B</a:t>
            </a:r>
            <a:r>
              <a:rPr lang="zh-CN" altLang="en-US" sz="1800" b="0" dirty="0"/>
              <a:t>、</a:t>
            </a:r>
            <a:r>
              <a:rPr lang="en-US" altLang="zh-CN" sz="1800" b="0" dirty="0"/>
              <a:t>C</a:t>
            </a:r>
            <a:r>
              <a:rPr lang="zh-CN" altLang="en-US" sz="1800" b="0" dirty="0"/>
              <a:t>、</a:t>
            </a:r>
            <a:r>
              <a:rPr lang="en-US" altLang="zh-CN" sz="1800" b="0" dirty="0"/>
              <a:t>D</a:t>
            </a:r>
            <a:r>
              <a:rPr lang="zh-CN" altLang="en-US" sz="1800" b="0" dirty="0"/>
              <a:t>，被投资单位所有者权益总额未发生变动，权益法下投资企业不需要进行账务处理。</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39</a:t>
            </a:fld>
            <a:endParaRPr lang="zh-CN" altLang="en-US"/>
          </a:p>
        </p:txBody>
      </p:sp>
    </p:spTree>
    <p:extLst>
      <p:ext uri="{BB962C8B-B14F-4D97-AF65-F5344CB8AC3E}">
        <p14:creationId xmlns:p14="http://schemas.microsoft.com/office/powerpoint/2010/main" val="427513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b="0" dirty="0" smtClean="0">
                <a:effectLst/>
              </a:rPr>
              <a:t>答</a:t>
            </a:r>
            <a:r>
              <a:rPr lang="zh-CN" altLang="en-US" b="0" dirty="0" smtClean="0">
                <a:effectLst/>
              </a:rPr>
              <a:t>案</a:t>
            </a:r>
            <a:r>
              <a:rPr lang="en-US" altLang="zh-CN" b="0" dirty="0" smtClean="0">
                <a:effectLst/>
              </a:rPr>
              <a:t>C</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4</a:t>
            </a:fld>
            <a:endParaRPr lang="zh-CN" altLang="en-US"/>
          </a:p>
        </p:txBody>
      </p:sp>
    </p:spTree>
    <p:extLst>
      <p:ext uri="{BB962C8B-B14F-4D97-AF65-F5344CB8AC3E}">
        <p14:creationId xmlns:p14="http://schemas.microsoft.com/office/powerpoint/2010/main" val="7984988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899592" y="915566"/>
            <a:ext cx="6215200"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smtClean="0">
                <a:solidFill>
                  <a:srgbClr val="FFC000"/>
                </a:solidFill>
              </a:rPr>
              <a:t>多选</a:t>
            </a:r>
            <a:r>
              <a:rPr lang="zh-CN" altLang="en-US" sz="1800" b="0" dirty="0">
                <a:solidFill>
                  <a:srgbClr val="FFC000"/>
                </a:solidFill>
              </a:rPr>
              <a:t>题</a:t>
            </a:r>
            <a:r>
              <a:rPr lang="en-US" altLang="zh-CN" sz="1800" b="0" dirty="0">
                <a:solidFill>
                  <a:srgbClr val="FFC000"/>
                </a:solidFill>
              </a:rPr>
              <a:t>】</a:t>
            </a:r>
          </a:p>
          <a:p>
            <a:r>
              <a:rPr lang="zh-CN" altLang="en-US" sz="1800" b="0" dirty="0" smtClean="0"/>
              <a:t>下</a:t>
            </a:r>
            <a:r>
              <a:rPr lang="zh-CN" altLang="en-US" sz="1800" b="0" dirty="0"/>
              <a:t>列各项中，应列入利润表“资产处置收益”项目的有 </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出售生产设备取得的收益</a:t>
            </a:r>
          </a:p>
          <a:p>
            <a:r>
              <a:rPr lang="en-US" altLang="zh-CN" sz="1800" b="0" dirty="0"/>
              <a:t>B.</a:t>
            </a:r>
            <a:r>
              <a:rPr lang="zh-CN" altLang="en-US" sz="1800" b="0" dirty="0"/>
              <a:t>出售原材料取得的收入</a:t>
            </a:r>
          </a:p>
          <a:p>
            <a:r>
              <a:rPr lang="en-US" altLang="zh-CN" sz="1800" b="0" dirty="0"/>
              <a:t>C.</a:t>
            </a:r>
            <a:r>
              <a:rPr lang="zh-CN" altLang="en-US" sz="1800" b="0" dirty="0"/>
              <a:t>出售包装物取得的收入</a:t>
            </a:r>
          </a:p>
          <a:p>
            <a:r>
              <a:rPr lang="en-US" altLang="zh-CN" sz="1800" b="0" dirty="0"/>
              <a:t>D.</a:t>
            </a:r>
            <a:r>
              <a:rPr lang="zh-CN" altLang="en-US" sz="1800" b="0" dirty="0"/>
              <a:t>出售专利权取得的收益</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40</a:t>
            </a:fld>
            <a:endParaRPr lang="zh-CN" altLang="en-US"/>
          </a:p>
        </p:txBody>
      </p:sp>
    </p:spTree>
    <p:extLst>
      <p:ext uri="{BB962C8B-B14F-4D97-AF65-F5344CB8AC3E}">
        <p14:creationId xmlns:p14="http://schemas.microsoft.com/office/powerpoint/2010/main" val="4168581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827584" y="1131590"/>
            <a:ext cx="5976000" cy="3628390"/>
          </a:xfrm>
        </p:spPr>
        <p:txBody>
          <a:bodyPr/>
          <a:lstStyle/>
          <a:p>
            <a:r>
              <a:rPr lang="en-US" altLang="zh-CN" sz="1800" b="0" dirty="0"/>
              <a:t>【</a:t>
            </a:r>
            <a:r>
              <a:rPr lang="zh-CN" altLang="en-US" sz="1800" b="0" dirty="0"/>
              <a:t>答案</a:t>
            </a:r>
            <a:r>
              <a:rPr lang="en-US" altLang="zh-CN" sz="1800" b="0" dirty="0"/>
              <a:t>】AD</a:t>
            </a:r>
          </a:p>
          <a:p>
            <a:r>
              <a:rPr lang="en-US" altLang="zh-CN" sz="1800" b="0" dirty="0"/>
              <a:t>【</a:t>
            </a:r>
            <a:r>
              <a:rPr lang="zh-CN" altLang="en-US" sz="1800" b="0" dirty="0"/>
              <a:t>解析</a:t>
            </a:r>
            <a:r>
              <a:rPr lang="en-US" altLang="zh-CN" sz="1800" b="0" dirty="0"/>
              <a:t>】</a:t>
            </a:r>
            <a:r>
              <a:rPr lang="zh-CN" altLang="en-US" sz="1800" b="0" dirty="0"/>
              <a:t>企业销售原材料、包装物等存货实现的收入以及结转的相关成本，通过 “ 其 他业务收入 ”“ 其他业务成本 ” 科目核算。</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41</a:t>
            </a:fld>
            <a:endParaRPr lang="zh-CN" altLang="en-US"/>
          </a:p>
        </p:txBody>
      </p:sp>
    </p:spTree>
    <p:extLst>
      <p:ext uri="{BB962C8B-B14F-4D97-AF65-F5344CB8AC3E}">
        <p14:creationId xmlns:p14="http://schemas.microsoft.com/office/powerpoint/2010/main" val="1313259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755650" y="843558"/>
            <a:ext cx="5112494"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smtClean="0">
                <a:solidFill>
                  <a:srgbClr val="FFC000"/>
                </a:solidFill>
              </a:rPr>
              <a:t>多选</a:t>
            </a:r>
            <a:r>
              <a:rPr lang="zh-CN" altLang="en-US" sz="1800" b="0" dirty="0">
                <a:solidFill>
                  <a:srgbClr val="FFC000"/>
                </a:solidFill>
              </a:rPr>
              <a:t>题</a:t>
            </a:r>
            <a:r>
              <a:rPr lang="en-US" altLang="zh-CN" sz="1800" b="0" dirty="0">
                <a:solidFill>
                  <a:srgbClr val="FFC000"/>
                </a:solidFill>
              </a:rPr>
              <a:t>】</a:t>
            </a:r>
          </a:p>
          <a:p>
            <a:r>
              <a:rPr lang="zh-CN" altLang="en-US" sz="1800" b="0" dirty="0" smtClean="0"/>
              <a:t>下</a:t>
            </a:r>
            <a:r>
              <a:rPr lang="zh-CN" altLang="en-US" sz="1800" b="0" dirty="0"/>
              <a:t>列各项中，应通过“利润分配”科目核算的有 </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用盈余公积弥补亏损</a:t>
            </a:r>
          </a:p>
          <a:p>
            <a:r>
              <a:rPr lang="en-US" altLang="zh-CN" sz="1800" b="0" dirty="0"/>
              <a:t>B.</a:t>
            </a:r>
            <a:r>
              <a:rPr lang="zh-CN" altLang="en-US" sz="1800" b="0" dirty="0"/>
              <a:t>用可供分配利润分配现金股利</a:t>
            </a:r>
          </a:p>
          <a:p>
            <a:r>
              <a:rPr lang="en-US" altLang="zh-CN" sz="1800" b="0" dirty="0"/>
              <a:t>C.</a:t>
            </a:r>
            <a:r>
              <a:rPr lang="zh-CN" altLang="en-US" sz="1800" b="0" dirty="0"/>
              <a:t>提取法定盈余公积</a:t>
            </a:r>
          </a:p>
          <a:p>
            <a:r>
              <a:rPr lang="en-US" altLang="zh-CN" sz="1800" b="0" dirty="0"/>
              <a:t>D.</a:t>
            </a:r>
            <a:r>
              <a:rPr lang="zh-CN" altLang="en-US" sz="1800" b="0" dirty="0"/>
              <a:t>用盈余公积转增资本</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42</a:t>
            </a:fld>
            <a:endParaRPr lang="zh-CN" altLang="en-US"/>
          </a:p>
        </p:txBody>
      </p:sp>
    </p:spTree>
    <p:extLst>
      <p:ext uri="{BB962C8B-B14F-4D97-AF65-F5344CB8AC3E}">
        <p14:creationId xmlns:p14="http://schemas.microsoft.com/office/powerpoint/2010/main" val="1391916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2"/>
          </p:nvPr>
        </p:nvSpPr>
        <p:spPr>
          <a:xfrm>
            <a:off x="899592" y="987574"/>
            <a:ext cx="5567128" cy="3628390"/>
          </a:xfrm>
        </p:spPr>
        <p:txBody>
          <a:bodyPr/>
          <a:lstStyle/>
          <a:p>
            <a:r>
              <a:rPr lang="en-US" altLang="zh-CN" sz="1800" b="0" dirty="0"/>
              <a:t>【</a:t>
            </a:r>
            <a:r>
              <a:rPr lang="zh-CN" altLang="en-US" sz="1800" b="0" dirty="0"/>
              <a:t>答案</a:t>
            </a:r>
            <a:r>
              <a:rPr lang="en-US" altLang="zh-CN" sz="1800" b="0" dirty="0"/>
              <a:t>】ABC</a:t>
            </a:r>
          </a:p>
          <a:p>
            <a:r>
              <a:rPr lang="en-US" altLang="zh-CN" sz="1800" b="0" dirty="0"/>
              <a:t>【</a:t>
            </a:r>
            <a:r>
              <a:rPr lang="zh-CN" altLang="en-US" sz="1800" b="0" dirty="0"/>
              <a:t>解析</a:t>
            </a:r>
            <a:r>
              <a:rPr lang="en-US" altLang="zh-CN" sz="1800" b="0" dirty="0"/>
              <a:t>】</a:t>
            </a:r>
            <a:r>
              <a:rPr lang="zh-CN" altLang="en-US" sz="1800" b="0" dirty="0"/>
              <a:t>选项 </a:t>
            </a:r>
            <a:r>
              <a:rPr lang="en-US" altLang="zh-CN" sz="1800" b="0" dirty="0"/>
              <a:t>D </a:t>
            </a:r>
            <a:r>
              <a:rPr lang="zh-CN" altLang="en-US" sz="1800" b="0" dirty="0"/>
              <a:t>盈余公积转增资本： 借：盈余公积 贷：股本</a:t>
            </a:r>
          </a:p>
        </p:txBody>
      </p:sp>
      <p:sp>
        <p:nvSpPr>
          <p:cNvPr id="3" name="灯片编号占位符 2"/>
          <p:cNvSpPr>
            <a:spLocks noGrp="1"/>
          </p:cNvSpPr>
          <p:nvPr>
            <p:ph type="sldNum" sz="quarter" idx="4294967295"/>
          </p:nvPr>
        </p:nvSpPr>
        <p:spPr/>
        <p:txBody>
          <a:bodyPr/>
          <a:lstStyle/>
          <a:p>
            <a:fld id="{565CE74E-AB26-4998-AD42-012C4C1AD076}" type="slidenum">
              <a:rPr lang="zh-CN" altLang="en-US" smtClean="0"/>
              <a:t>43</a:t>
            </a:fld>
            <a:endParaRPr lang="zh-CN" altLang="en-US"/>
          </a:p>
        </p:txBody>
      </p:sp>
    </p:spTree>
    <p:extLst>
      <p:ext uri="{BB962C8B-B14F-4D97-AF65-F5344CB8AC3E}">
        <p14:creationId xmlns:p14="http://schemas.microsoft.com/office/powerpoint/2010/main" val="1570103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88968" y="483518"/>
            <a:ext cx="6120680" cy="3628390"/>
          </a:xfrm>
        </p:spPr>
        <p:txBody>
          <a:bodyPr/>
          <a:lstStyle/>
          <a:p>
            <a:r>
              <a:rPr lang="en-US" altLang="zh-CN" sz="2000" b="0" dirty="0">
                <a:solidFill>
                  <a:srgbClr val="FFC000"/>
                </a:solidFill>
              </a:rPr>
              <a:t>【</a:t>
            </a:r>
            <a:r>
              <a:rPr lang="zh-CN" altLang="en-US" sz="2000" b="0" dirty="0">
                <a:solidFill>
                  <a:srgbClr val="FFC000"/>
                </a:solidFill>
              </a:rPr>
              <a:t>考</a:t>
            </a:r>
            <a:r>
              <a:rPr lang="zh-CN" altLang="en-US" sz="2000" b="0" dirty="0" smtClean="0">
                <a:solidFill>
                  <a:srgbClr val="FFC000"/>
                </a:solidFill>
              </a:rPr>
              <a:t>前考前查漏补缺</a:t>
            </a:r>
            <a:r>
              <a:rPr lang="en-US" altLang="zh-CN" sz="2000" b="0" dirty="0" smtClean="0">
                <a:solidFill>
                  <a:srgbClr val="FFC000"/>
                </a:solidFill>
              </a:rPr>
              <a:t>·</a:t>
            </a:r>
            <a:r>
              <a:rPr lang="zh-CN" altLang="en-US" sz="2000" b="0" dirty="0">
                <a:solidFill>
                  <a:srgbClr val="FFC000"/>
                </a:solidFill>
              </a:rPr>
              <a:t>单选题</a:t>
            </a:r>
            <a:r>
              <a:rPr lang="en-US" altLang="zh-CN" sz="2000" b="0" dirty="0">
                <a:solidFill>
                  <a:srgbClr val="FFC000"/>
                </a:solidFill>
              </a:rPr>
              <a:t>】</a:t>
            </a:r>
          </a:p>
          <a:p>
            <a:r>
              <a:rPr lang="zh-CN" altLang="en-US" sz="2000" b="0" dirty="0" smtClean="0"/>
              <a:t>下</a:t>
            </a:r>
            <a:r>
              <a:rPr lang="zh-CN" altLang="en-US" sz="2000" b="0" dirty="0"/>
              <a:t>列各项中，关于股份有限公司溢价发行股票相关会计处理表述正确的是（　　）。</a:t>
            </a:r>
          </a:p>
          <a:p>
            <a:r>
              <a:rPr lang="en-US" altLang="zh-CN" sz="2000" b="0" dirty="0"/>
              <a:t>A.</a:t>
            </a:r>
            <a:r>
              <a:rPr lang="zh-CN" altLang="en-US" sz="2000" b="0" dirty="0"/>
              <a:t>发行股票发生的交易费用应单独计入当期损益</a:t>
            </a:r>
          </a:p>
          <a:p>
            <a:r>
              <a:rPr lang="en-US" altLang="zh-CN" sz="2000" b="0" dirty="0"/>
              <a:t>B.</a:t>
            </a:r>
            <a:r>
              <a:rPr lang="zh-CN" altLang="en-US" sz="2000" b="0" dirty="0"/>
              <a:t>溢价总额不足以抵扣发行股票发生的交易费用的差额应冲减股本</a:t>
            </a:r>
          </a:p>
          <a:p>
            <a:r>
              <a:rPr lang="en-US" altLang="zh-CN" sz="2000" b="0" dirty="0"/>
              <a:t>C.</a:t>
            </a:r>
            <a:r>
              <a:rPr lang="zh-CN" altLang="en-US" sz="2000" b="0" dirty="0"/>
              <a:t>溢价总额高于发行股票发生的交易费用的差额作为资本公积入账</a:t>
            </a:r>
          </a:p>
          <a:p>
            <a:r>
              <a:rPr lang="en-US" altLang="zh-CN" sz="2000" b="0" dirty="0"/>
              <a:t>D.</a:t>
            </a:r>
            <a:r>
              <a:rPr lang="zh-CN" altLang="en-US" sz="2000" b="0" dirty="0"/>
              <a:t>溢价总额不足以抵扣发行股票发生的交易费用的差额应计入当期损益</a:t>
            </a:r>
          </a:p>
          <a:p>
            <a:r>
              <a:rPr lang="zh-CN" altLang="en-US" sz="1800" b="0" dirty="0"/>
              <a:t>　　</a:t>
            </a:r>
            <a:endParaRPr lang="en-US" altLang="zh-CN" sz="2000" b="0" dirty="0"/>
          </a:p>
          <a:p>
            <a:endParaRPr lang="zh-CN" altLang="en-US" sz="20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44</a:t>
            </a:fld>
            <a:endParaRPr lang="zh-CN" altLang="en-US"/>
          </a:p>
        </p:txBody>
      </p:sp>
    </p:spTree>
    <p:extLst>
      <p:ext uri="{BB962C8B-B14F-4D97-AF65-F5344CB8AC3E}">
        <p14:creationId xmlns:p14="http://schemas.microsoft.com/office/powerpoint/2010/main" val="25936365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771525"/>
            <a:ext cx="7128718" cy="3628390"/>
          </a:xfrm>
        </p:spPr>
        <p:txBody>
          <a:bodyPr/>
          <a:lstStyle/>
          <a:p>
            <a:r>
              <a:rPr lang="en-US" altLang="zh-CN" sz="1800" b="0" dirty="0"/>
              <a:t>【</a:t>
            </a:r>
            <a:r>
              <a:rPr lang="zh-CN" altLang="en-US" sz="1800" b="0" dirty="0"/>
              <a:t>答案</a:t>
            </a:r>
            <a:r>
              <a:rPr lang="en-US" altLang="zh-CN" sz="1800" b="0" dirty="0"/>
              <a:t>】C</a:t>
            </a:r>
          </a:p>
          <a:p>
            <a:r>
              <a:rPr lang="en-US" altLang="zh-CN" sz="1800" b="0" dirty="0"/>
              <a:t>【</a:t>
            </a:r>
            <a:r>
              <a:rPr lang="zh-CN" altLang="en-US" sz="1800" b="0" dirty="0"/>
              <a:t>解析</a:t>
            </a:r>
            <a:r>
              <a:rPr lang="en-US" altLang="zh-CN" sz="1800" b="0" dirty="0"/>
              <a:t>】</a:t>
            </a:r>
            <a:r>
              <a:rPr lang="zh-CN" altLang="en-US" sz="1800" b="0" dirty="0"/>
              <a:t>选项</a:t>
            </a:r>
            <a:r>
              <a:rPr lang="en-US" altLang="zh-CN" sz="1800" b="0" dirty="0"/>
              <a:t>A</a:t>
            </a:r>
            <a:r>
              <a:rPr lang="zh-CN" altLang="en-US" sz="1800" b="0" dirty="0"/>
              <a:t>错误，发行股票相关的手续费、佣金等交易费用，如果是溢价发行股票的，应从溢价中抵扣，冲减资本公积（股本溢价），而不是计入当期损益。选项</a:t>
            </a:r>
            <a:r>
              <a:rPr lang="en-US" altLang="zh-CN" sz="1800" b="0" dirty="0"/>
              <a:t>B</a:t>
            </a:r>
            <a:r>
              <a:rPr lang="zh-CN" altLang="en-US" sz="1800" b="0" dirty="0"/>
              <a:t>、</a:t>
            </a:r>
            <a:r>
              <a:rPr lang="en-US" altLang="zh-CN" sz="1800" b="0" dirty="0"/>
              <a:t>D</a:t>
            </a:r>
            <a:r>
              <a:rPr lang="zh-CN" altLang="en-US" sz="1800" b="0" dirty="0"/>
              <a:t>错误，无溢价发行股票或溢价金额不足以抵扣的，应将不足抵扣的部分冲减盈余公积和未分配利润。选项</a:t>
            </a:r>
            <a:r>
              <a:rPr lang="en-US" altLang="zh-CN" sz="1800" b="0" dirty="0"/>
              <a:t>C</a:t>
            </a:r>
            <a:r>
              <a:rPr lang="zh-CN" altLang="en-US" sz="1800" b="0" dirty="0"/>
              <a:t>正确，在溢价发行股票的情况下，企业发行股票取得的收入，等于股票面值部分作为股本处理，超出股票面值的溢价收入应作为资本公积</a:t>
            </a:r>
            <a:r>
              <a:rPr lang="en-US" altLang="zh-CN" sz="1800" b="0" dirty="0"/>
              <a:t>——</a:t>
            </a:r>
            <a:r>
              <a:rPr lang="zh-CN" altLang="en-US" sz="1800" b="0" dirty="0"/>
              <a:t>股本溢价处理。</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45</a:t>
            </a:fld>
            <a:endParaRPr lang="zh-CN" altLang="en-US"/>
          </a:p>
        </p:txBody>
      </p:sp>
    </p:spTree>
    <p:extLst>
      <p:ext uri="{BB962C8B-B14F-4D97-AF65-F5344CB8AC3E}">
        <p14:creationId xmlns:p14="http://schemas.microsoft.com/office/powerpoint/2010/main" val="3814791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699542"/>
            <a:ext cx="6048672"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smtClean="0">
                <a:solidFill>
                  <a:srgbClr val="FFC000"/>
                </a:solidFill>
              </a:rPr>
              <a:t>多选</a:t>
            </a:r>
            <a:r>
              <a:rPr lang="zh-CN" altLang="en-US" sz="1800" b="0" dirty="0">
                <a:solidFill>
                  <a:srgbClr val="FFC000"/>
                </a:solidFill>
              </a:rPr>
              <a:t>题</a:t>
            </a:r>
            <a:r>
              <a:rPr lang="en-US" altLang="zh-CN" sz="1800" b="0" dirty="0">
                <a:solidFill>
                  <a:srgbClr val="FFC000"/>
                </a:solidFill>
              </a:rPr>
              <a:t>】</a:t>
            </a:r>
          </a:p>
          <a:p>
            <a:r>
              <a:rPr lang="zh-CN" altLang="en-US" sz="1800" b="0" dirty="0" smtClean="0"/>
              <a:t>某</a:t>
            </a:r>
            <a:r>
              <a:rPr lang="zh-CN" altLang="en-US" sz="1800" b="0" dirty="0"/>
              <a:t>公司经股东大会批准，按照每股</a:t>
            </a:r>
            <a:r>
              <a:rPr lang="en-US" altLang="zh-CN" sz="1800" b="0" dirty="0"/>
              <a:t>4</a:t>
            </a:r>
            <a:r>
              <a:rPr lang="zh-CN" altLang="en-US" sz="1800" b="0" dirty="0"/>
              <a:t>元的价格回购并注销本公司普通股股票</a:t>
            </a:r>
            <a:r>
              <a:rPr lang="en-US" altLang="zh-CN" sz="1800" b="0" dirty="0"/>
              <a:t>1000</a:t>
            </a:r>
            <a:r>
              <a:rPr lang="zh-CN" altLang="en-US" sz="1800" b="0" dirty="0"/>
              <a:t>万股，每股股票面值为</a:t>
            </a:r>
            <a:r>
              <a:rPr lang="en-US" altLang="zh-CN" sz="1800" b="0" dirty="0"/>
              <a:t>1</a:t>
            </a:r>
            <a:r>
              <a:rPr lang="zh-CN" altLang="en-US" sz="1800" b="0" dirty="0"/>
              <a:t>元。注销前，该公司资本公积（股本溢价）为</a:t>
            </a:r>
            <a:r>
              <a:rPr lang="en-US" altLang="zh-CN" sz="1800" b="0" dirty="0"/>
              <a:t>2000</a:t>
            </a:r>
            <a:r>
              <a:rPr lang="zh-CN" altLang="en-US" sz="1800" b="0" dirty="0"/>
              <a:t>万元，盈余公积为</a:t>
            </a:r>
            <a:r>
              <a:rPr lang="en-US" altLang="zh-CN" sz="1800" b="0" dirty="0"/>
              <a:t>3000</a:t>
            </a:r>
            <a:r>
              <a:rPr lang="zh-CN" altLang="en-US" sz="1800" b="0" dirty="0"/>
              <a:t>万元。不考虑其他因素，下列各项中，该公司注销已回购股票相关会计处理表述正确的有（　　）。</a:t>
            </a:r>
          </a:p>
          <a:p>
            <a:r>
              <a:rPr lang="en-US" altLang="zh-CN" sz="1800" b="0" dirty="0"/>
              <a:t>A.</a:t>
            </a:r>
            <a:r>
              <a:rPr lang="zh-CN" altLang="en-US" sz="1800" b="0" dirty="0"/>
              <a:t>借记“盈余公积”科目</a:t>
            </a:r>
            <a:r>
              <a:rPr lang="en-US" altLang="zh-CN" sz="1800" b="0" dirty="0"/>
              <a:t>2000</a:t>
            </a:r>
            <a:r>
              <a:rPr lang="zh-CN" altLang="en-US" sz="1800" b="0" dirty="0"/>
              <a:t>万元</a:t>
            </a:r>
          </a:p>
          <a:p>
            <a:r>
              <a:rPr lang="en-US" altLang="zh-CN" sz="1800" b="0" dirty="0"/>
              <a:t>B.</a:t>
            </a:r>
            <a:r>
              <a:rPr lang="zh-CN" altLang="en-US" sz="1800" b="0" dirty="0"/>
              <a:t>借记“资本公积”科目</a:t>
            </a:r>
            <a:r>
              <a:rPr lang="en-US" altLang="zh-CN" sz="1800" b="0" dirty="0"/>
              <a:t>1000</a:t>
            </a:r>
            <a:r>
              <a:rPr lang="zh-CN" altLang="en-US" sz="1800" b="0" dirty="0"/>
              <a:t>万元</a:t>
            </a:r>
          </a:p>
          <a:p>
            <a:r>
              <a:rPr lang="en-US" altLang="zh-CN" sz="1800" b="0" dirty="0"/>
              <a:t>C.</a:t>
            </a:r>
            <a:r>
              <a:rPr lang="zh-CN" altLang="en-US" sz="1800" b="0" dirty="0"/>
              <a:t>借记“股本”科目</a:t>
            </a:r>
            <a:r>
              <a:rPr lang="en-US" altLang="zh-CN" sz="1800" b="0" dirty="0"/>
              <a:t>1000</a:t>
            </a:r>
            <a:r>
              <a:rPr lang="zh-CN" altLang="en-US" sz="1800" b="0" dirty="0"/>
              <a:t>万元</a:t>
            </a:r>
          </a:p>
          <a:p>
            <a:r>
              <a:rPr lang="en-US" altLang="zh-CN" sz="1800" b="0" dirty="0"/>
              <a:t>D.</a:t>
            </a:r>
            <a:r>
              <a:rPr lang="zh-CN" altLang="en-US" sz="1800" b="0" dirty="0"/>
              <a:t>贷记“库存股”科目</a:t>
            </a:r>
            <a:r>
              <a:rPr lang="en-US" altLang="zh-CN" sz="1800" b="0" dirty="0"/>
              <a:t>4000</a:t>
            </a:r>
            <a:r>
              <a:rPr lang="zh-CN" altLang="en-US" sz="1800" b="0" dirty="0"/>
              <a:t>万元</a:t>
            </a:r>
          </a:p>
          <a:p>
            <a:endParaRPr lang="zh-CN" altLang="en-US" sz="1800" b="0" dirty="0"/>
          </a:p>
          <a:p>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46</a:t>
            </a:fld>
            <a:endParaRPr lang="zh-CN" altLang="en-US"/>
          </a:p>
        </p:txBody>
      </p:sp>
    </p:spTree>
    <p:extLst>
      <p:ext uri="{BB962C8B-B14F-4D97-AF65-F5344CB8AC3E}">
        <p14:creationId xmlns:p14="http://schemas.microsoft.com/office/powerpoint/2010/main" val="41088707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539552" y="1059582"/>
            <a:ext cx="7128718" cy="3628390"/>
          </a:xfrm>
        </p:spPr>
        <p:txBody>
          <a:bodyPr/>
          <a:lstStyle/>
          <a:p>
            <a:r>
              <a:rPr lang="en-US" altLang="zh-CN" sz="1800" b="0" dirty="0"/>
              <a:t>【</a:t>
            </a:r>
            <a:r>
              <a:rPr lang="zh-CN" altLang="en-US" sz="1800" b="0" dirty="0"/>
              <a:t>答案</a:t>
            </a:r>
            <a:r>
              <a:rPr lang="en-US" altLang="zh-CN" sz="1800" b="0" dirty="0"/>
              <a:t>】CD</a:t>
            </a:r>
          </a:p>
          <a:p>
            <a:r>
              <a:rPr lang="en-US" altLang="zh-CN" sz="1800" b="0" dirty="0"/>
              <a:t>【</a:t>
            </a:r>
            <a:r>
              <a:rPr lang="zh-CN" altLang="en-US" sz="1800" b="0" dirty="0"/>
              <a:t>解析</a:t>
            </a:r>
            <a:r>
              <a:rPr lang="en-US" altLang="zh-CN" sz="1800" b="0" dirty="0"/>
              <a:t>】</a:t>
            </a:r>
            <a:r>
              <a:rPr lang="zh-CN" altLang="en-US" sz="1800" b="0" dirty="0"/>
              <a:t>该公司注销股票的会计处理为：</a:t>
            </a:r>
          </a:p>
          <a:p>
            <a:r>
              <a:rPr lang="zh-CN" altLang="en-US" sz="1800" b="0" dirty="0"/>
              <a:t>借：股本　　　　　　　　　　　　　　　　　　　　 </a:t>
            </a:r>
            <a:r>
              <a:rPr lang="en-US" altLang="zh-CN" sz="1800" b="0" dirty="0"/>
              <a:t>1000</a:t>
            </a:r>
          </a:p>
          <a:p>
            <a:r>
              <a:rPr lang="zh-CN" altLang="en-US" sz="1800" b="0" dirty="0"/>
              <a:t>　　资本公积　　　　　　　　　　　　　　　　　　 </a:t>
            </a:r>
            <a:r>
              <a:rPr lang="en-US" altLang="zh-CN" sz="1800" b="0" dirty="0"/>
              <a:t>2000</a:t>
            </a:r>
          </a:p>
          <a:p>
            <a:r>
              <a:rPr lang="zh-CN" altLang="en-US" sz="1800" b="0" dirty="0"/>
              <a:t>　　盈余公积　　　　　　　　　　　　　　　　　　 </a:t>
            </a:r>
            <a:r>
              <a:rPr lang="en-US" altLang="zh-CN" sz="1800" b="0" dirty="0"/>
              <a:t>1000</a:t>
            </a:r>
          </a:p>
          <a:p>
            <a:r>
              <a:rPr lang="zh-CN" altLang="en-US" sz="1800" b="0" dirty="0"/>
              <a:t>　  贷：库存股　　　　　　　　　　　　　　　　　 </a:t>
            </a:r>
            <a:r>
              <a:rPr lang="en-US" altLang="zh-CN" sz="1800" b="0" dirty="0"/>
              <a:t>4000</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47</a:t>
            </a:fld>
            <a:endParaRPr lang="zh-CN" altLang="en-US"/>
          </a:p>
        </p:txBody>
      </p:sp>
    </p:spTree>
    <p:extLst>
      <p:ext uri="{BB962C8B-B14F-4D97-AF65-F5344CB8AC3E}">
        <p14:creationId xmlns:p14="http://schemas.microsoft.com/office/powerpoint/2010/main" val="15054142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27584" y="915566"/>
            <a:ext cx="5688632"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zh-CN" altLang="en-US" sz="1800" b="0" dirty="0" smtClean="0"/>
              <a:t>会</a:t>
            </a:r>
            <a:r>
              <a:rPr lang="zh-CN" altLang="en-US" sz="1800" b="0" dirty="0"/>
              <a:t>计人员在结账前发现记账凭证填制无误，但登记入账时误将</a:t>
            </a:r>
            <a:r>
              <a:rPr lang="en-US" altLang="zh-CN" sz="1800" b="0" dirty="0"/>
              <a:t>600</a:t>
            </a:r>
            <a:r>
              <a:rPr lang="zh-CN" altLang="en-US" sz="1800" b="0" dirty="0"/>
              <a:t>元写成</a:t>
            </a:r>
            <a:r>
              <a:rPr lang="en-US" altLang="zh-CN" sz="1800" b="0" dirty="0"/>
              <a:t>6000</a:t>
            </a:r>
            <a:r>
              <a:rPr lang="zh-CN" altLang="en-US" sz="1800" b="0" dirty="0"/>
              <a:t>元，下列更正方法正确的是（　　）。</a:t>
            </a:r>
          </a:p>
          <a:p>
            <a:r>
              <a:rPr lang="en-US" altLang="zh-CN" sz="1800" b="0" dirty="0"/>
              <a:t>A.</a:t>
            </a:r>
            <a:r>
              <a:rPr lang="zh-CN" altLang="en-US" sz="1800" b="0" dirty="0"/>
              <a:t>补充登记法</a:t>
            </a:r>
          </a:p>
          <a:p>
            <a:r>
              <a:rPr lang="en-US" altLang="zh-CN" sz="1800" b="0" dirty="0"/>
              <a:t>B.</a:t>
            </a:r>
            <a:r>
              <a:rPr lang="zh-CN" altLang="en-US" sz="1800" b="0" dirty="0"/>
              <a:t>划线更正法</a:t>
            </a:r>
          </a:p>
          <a:p>
            <a:r>
              <a:rPr lang="en-US" altLang="zh-CN" sz="1800" b="0" dirty="0"/>
              <a:t>C.</a:t>
            </a:r>
            <a:r>
              <a:rPr lang="zh-CN" altLang="en-US" sz="1800" b="0" dirty="0"/>
              <a:t>横线登记法</a:t>
            </a:r>
          </a:p>
          <a:p>
            <a:r>
              <a:rPr lang="en-US" altLang="zh-CN" sz="1800" b="0" dirty="0"/>
              <a:t>D.</a:t>
            </a:r>
            <a:r>
              <a:rPr lang="zh-CN" altLang="en-US" sz="1800" b="0" dirty="0"/>
              <a:t>红字更正法</a:t>
            </a:r>
          </a:p>
          <a:p>
            <a:endParaRPr lang="zh-CN" altLang="en-US" sz="1800" b="0" dirty="0"/>
          </a:p>
          <a:p>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48</a:t>
            </a:fld>
            <a:endParaRPr lang="zh-CN" altLang="en-US"/>
          </a:p>
        </p:txBody>
      </p:sp>
    </p:spTree>
    <p:extLst>
      <p:ext uri="{BB962C8B-B14F-4D97-AF65-F5344CB8AC3E}">
        <p14:creationId xmlns:p14="http://schemas.microsoft.com/office/powerpoint/2010/main" val="20582971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1043608" y="1131590"/>
            <a:ext cx="5184502" cy="3628390"/>
          </a:xfrm>
        </p:spPr>
        <p:txBody>
          <a:bodyPr/>
          <a:lstStyle/>
          <a:p>
            <a:r>
              <a:rPr lang="en-US" altLang="zh-CN" sz="1800" b="0" dirty="0"/>
              <a:t>【</a:t>
            </a:r>
            <a:r>
              <a:rPr lang="zh-CN" altLang="en-US" sz="1800" b="0" dirty="0"/>
              <a:t>答案</a:t>
            </a:r>
            <a:r>
              <a:rPr lang="en-US" altLang="zh-CN" sz="1800" b="0" dirty="0"/>
              <a:t>】B</a:t>
            </a:r>
          </a:p>
          <a:p>
            <a:r>
              <a:rPr lang="en-US" altLang="zh-CN" sz="1800" b="0" dirty="0"/>
              <a:t>【</a:t>
            </a:r>
            <a:r>
              <a:rPr lang="zh-CN" altLang="en-US" sz="1800" b="0" dirty="0"/>
              <a:t>解析</a:t>
            </a:r>
            <a:r>
              <a:rPr lang="en-US" altLang="zh-CN" sz="1800" b="0" dirty="0"/>
              <a:t>】</a:t>
            </a:r>
            <a:r>
              <a:rPr lang="zh-CN" altLang="en-US" sz="1800" b="0" dirty="0"/>
              <a:t>在结账前发现账簿记录有文字或数字错误，而记账凭证没有错误，应当采用划线更正法。</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49</a:t>
            </a:fld>
            <a:endParaRPr lang="zh-CN" altLang="en-US"/>
          </a:p>
        </p:txBody>
      </p:sp>
    </p:spTree>
    <p:extLst>
      <p:ext uri="{BB962C8B-B14F-4D97-AF65-F5344CB8AC3E}">
        <p14:creationId xmlns:p14="http://schemas.microsoft.com/office/powerpoint/2010/main" val="1224420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a:solidFill>
                  <a:srgbClr val="FFC000"/>
                </a:solidFill>
              </a:rPr>
              <a:t>单</a:t>
            </a:r>
            <a:r>
              <a:rPr lang="zh-CN" altLang="en-US" sz="1800" b="0" dirty="0" smtClean="0">
                <a:solidFill>
                  <a:srgbClr val="FFC000"/>
                </a:solidFill>
              </a:rPr>
              <a:t>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a:t>3.</a:t>
            </a:r>
            <a:r>
              <a:rPr lang="zh-CN" altLang="en-US" sz="1800" b="0" dirty="0"/>
              <a:t>企业下列行为中，不应视同销售计算增值税销项税额的是</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、将委托加工的货物作为非货币性福利发放给职工</a:t>
            </a:r>
          </a:p>
          <a:p>
            <a:r>
              <a:rPr lang="en-US" altLang="zh-CN" sz="1800" b="0" dirty="0"/>
              <a:t>B</a:t>
            </a:r>
            <a:r>
              <a:rPr lang="zh-CN" altLang="en-US" sz="1800" b="0" dirty="0"/>
              <a:t>、将委托加工的货物用于个人消费</a:t>
            </a:r>
          </a:p>
          <a:p>
            <a:r>
              <a:rPr lang="en-US" altLang="zh-CN" sz="1800" b="0" dirty="0"/>
              <a:t>C</a:t>
            </a:r>
            <a:r>
              <a:rPr lang="zh-CN" altLang="en-US" sz="1800" b="0" dirty="0"/>
              <a:t>、委托他人保管货物</a:t>
            </a:r>
          </a:p>
          <a:p>
            <a:r>
              <a:rPr lang="en-US" altLang="zh-CN" sz="1800" b="0" dirty="0"/>
              <a:t>D</a:t>
            </a:r>
            <a:r>
              <a:rPr lang="zh-CN" altLang="en-US" sz="1800" b="0" dirty="0"/>
              <a:t>、将委托加工的货物对外投资</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5</a:t>
            </a:fld>
            <a:endParaRPr lang="zh-CN" altLang="en-US"/>
          </a:p>
        </p:txBody>
      </p:sp>
    </p:spTree>
    <p:extLst>
      <p:ext uri="{BB962C8B-B14F-4D97-AF65-F5344CB8AC3E}">
        <p14:creationId xmlns:p14="http://schemas.microsoft.com/office/powerpoint/2010/main" val="629032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765977"/>
            <a:ext cx="6840760"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en-US" altLang="zh-CN" sz="1800" b="0" dirty="0" smtClean="0"/>
              <a:t>2021</a:t>
            </a:r>
            <a:r>
              <a:rPr lang="zh-CN" altLang="en-US" sz="1800" b="0" dirty="0"/>
              <a:t>年</a:t>
            </a:r>
            <a:r>
              <a:rPr lang="en-US" altLang="zh-CN" sz="1800" b="0" dirty="0"/>
              <a:t>12</a:t>
            </a:r>
            <a:r>
              <a:rPr lang="zh-CN" altLang="en-US" sz="1800" b="0" dirty="0"/>
              <a:t>月</a:t>
            </a:r>
            <a:r>
              <a:rPr lang="en-US" altLang="zh-CN" sz="1800" b="0" dirty="0"/>
              <a:t>31</a:t>
            </a:r>
            <a:r>
              <a:rPr lang="zh-CN" altLang="en-US" sz="1800" b="0" dirty="0"/>
              <a:t>日，某企业“固定资产”科目余额为</a:t>
            </a:r>
            <a:r>
              <a:rPr lang="en-US" altLang="zh-CN" sz="1800" b="0" dirty="0"/>
              <a:t>900</a:t>
            </a:r>
            <a:r>
              <a:rPr lang="zh-CN" altLang="en-US" sz="1800" b="0" dirty="0"/>
              <a:t>万元</a:t>
            </a:r>
            <a:r>
              <a:rPr lang="en-US" altLang="zh-CN" sz="1800" b="0" dirty="0"/>
              <a:t>,“</a:t>
            </a:r>
            <a:r>
              <a:rPr lang="zh-CN" altLang="en-US" sz="1800" b="0" dirty="0"/>
              <a:t>累计折旧”科目余额为</a:t>
            </a:r>
            <a:r>
              <a:rPr lang="en-US" altLang="zh-CN" sz="1800" b="0" dirty="0"/>
              <a:t>100</a:t>
            </a:r>
            <a:r>
              <a:rPr lang="zh-CN" altLang="en-US" sz="1800" b="0" dirty="0"/>
              <a:t>万元，“固定资产清理”借方科目余额为</a:t>
            </a:r>
            <a:r>
              <a:rPr lang="en-US" altLang="zh-CN" sz="1800" b="0" dirty="0"/>
              <a:t>80</a:t>
            </a:r>
            <a:r>
              <a:rPr lang="zh-CN" altLang="en-US" sz="1800" b="0" dirty="0"/>
              <a:t>万元</a:t>
            </a:r>
            <a:r>
              <a:rPr lang="en-US" altLang="zh-CN" sz="1800" b="0" dirty="0"/>
              <a:t>,“</a:t>
            </a:r>
            <a:r>
              <a:rPr lang="zh-CN" altLang="en-US" sz="1800" b="0" dirty="0"/>
              <a:t>固定资产减值准备”科目余额为</a:t>
            </a:r>
            <a:r>
              <a:rPr lang="en-US" altLang="zh-CN" sz="1800" b="0" dirty="0"/>
              <a:t>50</a:t>
            </a:r>
            <a:r>
              <a:rPr lang="zh-CN" altLang="en-US" sz="1800" b="0" dirty="0"/>
              <a:t>万元。不考虑其他因素，该企业</a:t>
            </a:r>
            <a:r>
              <a:rPr lang="en-US" altLang="zh-CN" sz="1800" b="0" dirty="0"/>
              <a:t>2021</a:t>
            </a:r>
            <a:r>
              <a:rPr lang="zh-CN" altLang="en-US" sz="1800" b="0" dirty="0"/>
              <a:t>年</a:t>
            </a:r>
            <a:r>
              <a:rPr lang="en-US" altLang="zh-CN" sz="1800" b="0" dirty="0"/>
              <a:t>12</a:t>
            </a:r>
            <a:r>
              <a:rPr lang="zh-CN" altLang="en-US" sz="1800" b="0" dirty="0"/>
              <a:t>月</a:t>
            </a:r>
            <a:r>
              <a:rPr lang="en-US" altLang="zh-CN" sz="1800" b="0" dirty="0"/>
              <a:t>31</a:t>
            </a:r>
            <a:r>
              <a:rPr lang="zh-CN" altLang="en-US" sz="1800" b="0" dirty="0"/>
              <a:t>日资产负债表中“固定资产”项目“期末余额”栏应填列的金额为（　　）万元。</a:t>
            </a:r>
          </a:p>
          <a:p>
            <a:r>
              <a:rPr lang="en-US" altLang="zh-CN" sz="1800" b="0" dirty="0"/>
              <a:t>A.750</a:t>
            </a:r>
          </a:p>
          <a:p>
            <a:r>
              <a:rPr lang="en-US" altLang="zh-CN" sz="1800" b="0" dirty="0"/>
              <a:t>B.800</a:t>
            </a:r>
          </a:p>
          <a:p>
            <a:r>
              <a:rPr lang="en-US" altLang="zh-CN" sz="1800" b="0" dirty="0"/>
              <a:t>C.830</a:t>
            </a:r>
          </a:p>
          <a:p>
            <a:r>
              <a:rPr lang="en-US" altLang="zh-CN" sz="1800" b="0" dirty="0"/>
              <a:t>D.730</a:t>
            </a:r>
          </a:p>
          <a:p>
            <a:endParaRPr lang="zh-CN" altLang="en-US" sz="1800" b="0" dirty="0"/>
          </a:p>
          <a:p>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50</a:t>
            </a:fld>
            <a:endParaRPr lang="zh-CN" altLang="en-US"/>
          </a:p>
        </p:txBody>
      </p:sp>
    </p:spTree>
    <p:extLst>
      <p:ext uri="{BB962C8B-B14F-4D97-AF65-F5344CB8AC3E}">
        <p14:creationId xmlns:p14="http://schemas.microsoft.com/office/powerpoint/2010/main" val="33813259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1059582"/>
            <a:ext cx="7128718" cy="3628390"/>
          </a:xfrm>
        </p:spPr>
        <p:txBody>
          <a:bodyPr/>
          <a:lstStyle/>
          <a:p>
            <a:r>
              <a:rPr lang="en-US" altLang="zh-CN" sz="1800" b="0" dirty="0"/>
              <a:t>【</a:t>
            </a:r>
            <a:r>
              <a:rPr lang="zh-CN" altLang="en-US" sz="1800" b="0" dirty="0"/>
              <a:t>答案</a:t>
            </a:r>
            <a:r>
              <a:rPr lang="en-US" altLang="zh-CN" sz="1800" b="0" dirty="0"/>
              <a:t>】C</a:t>
            </a:r>
          </a:p>
          <a:p>
            <a:r>
              <a:rPr lang="en-US" altLang="zh-CN" sz="1800" b="0" dirty="0"/>
              <a:t>【</a:t>
            </a:r>
            <a:r>
              <a:rPr lang="zh-CN" altLang="en-US" sz="1800" b="0" dirty="0"/>
              <a:t>解析</a:t>
            </a:r>
            <a:r>
              <a:rPr lang="en-US" altLang="zh-CN" sz="1800" b="0" dirty="0"/>
              <a:t>】2021</a:t>
            </a:r>
            <a:r>
              <a:rPr lang="zh-CN" altLang="en-US" sz="1800" b="0" dirty="0"/>
              <a:t>年</a:t>
            </a:r>
            <a:r>
              <a:rPr lang="en-US" altLang="zh-CN" sz="1800" b="0" dirty="0"/>
              <a:t>12</a:t>
            </a:r>
            <a:r>
              <a:rPr lang="zh-CN" altLang="en-US" sz="1800" b="0" dirty="0"/>
              <a:t>月</a:t>
            </a:r>
            <a:r>
              <a:rPr lang="en-US" altLang="zh-CN" sz="1800" b="0" dirty="0"/>
              <a:t>31</a:t>
            </a:r>
            <a:r>
              <a:rPr lang="zh-CN" altLang="en-US" sz="1800" b="0" dirty="0"/>
              <a:t>日资产负债表中“固定资产”项目“期末余额”栏应填列的金额</a:t>
            </a:r>
            <a:r>
              <a:rPr lang="en-US" altLang="zh-CN" sz="1800" b="0" dirty="0"/>
              <a:t>=900-100-50+80=830</a:t>
            </a:r>
            <a:r>
              <a:rPr lang="zh-CN" altLang="en-US" sz="1800" b="0" dirty="0"/>
              <a:t>（万元）。</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51</a:t>
            </a:fld>
            <a:endParaRPr lang="zh-CN" altLang="en-US"/>
          </a:p>
        </p:txBody>
      </p:sp>
    </p:spTree>
    <p:extLst>
      <p:ext uri="{BB962C8B-B14F-4D97-AF65-F5344CB8AC3E}">
        <p14:creationId xmlns:p14="http://schemas.microsoft.com/office/powerpoint/2010/main" val="39763982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971600" y="765977"/>
            <a:ext cx="5827711"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zh-CN" altLang="en-US" sz="1800" b="0" dirty="0" smtClean="0"/>
              <a:t>甲</a:t>
            </a:r>
            <a:r>
              <a:rPr lang="zh-CN" altLang="en-US" sz="1800" b="0" dirty="0"/>
              <a:t>公司销售给客户</a:t>
            </a:r>
            <a:r>
              <a:rPr lang="en-US" altLang="zh-CN" sz="1800" b="0" dirty="0"/>
              <a:t>A</a:t>
            </a:r>
            <a:r>
              <a:rPr lang="zh-CN" altLang="en-US" sz="1800" b="0" dirty="0"/>
              <a:t>商品，该商品销售价格</a:t>
            </a:r>
            <a:r>
              <a:rPr lang="en-US" altLang="zh-CN" sz="1800" b="0" dirty="0"/>
              <a:t>100</a:t>
            </a:r>
            <a:r>
              <a:rPr lang="zh-CN" altLang="en-US" sz="1800" b="0" dirty="0"/>
              <a:t>万元，合同中约定现金折扣条件为（</a:t>
            </a:r>
            <a:r>
              <a:rPr lang="en-US" altLang="zh-CN" sz="1800" b="0" dirty="0"/>
              <a:t>2/10</a:t>
            </a:r>
            <a:r>
              <a:rPr lang="zh-CN" altLang="en-US" sz="1800" b="0" dirty="0"/>
              <a:t>，</a:t>
            </a:r>
            <a:r>
              <a:rPr lang="en-US" altLang="zh-CN" sz="1800" b="0" dirty="0"/>
              <a:t>1/20</a:t>
            </a:r>
            <a:r>
              <a:rPr lang="zh-CN" altLang="en-US" sz="1800" b="0" dirty="0"/>
              <a:t>，</a:t>
            </a:r>
            <a:r>
              <a:rPr lang="en-US" altLang="zh-CN" sz="1800" b="0" dirty="0"/>
              <a:t>N/30</a:t>
            </a:r>
            <a:r>
              <a:rPr lang="zh-CN" altLang="en-US" sz="1800" b="0" dirty="0"/>
              <a:t>），甲公司预计客户在</a:t>
            </a:r>
            <a:r>
              <a:rPr lang="en-US" altLang="zh-CN" sz="1800" b="0" dirty="0"/>
              <a:t>10</a:t>
            </a:r>
            <a:r>
              <a:rPr lang="zh-CN" altLang="en-US" sz="1800" b="0" dirty="0"/>
              <a:t>天内还款概率为</a:t>
            </a:r>
            <a:r>
              <a:rPr lang="en-US" altLang="zh-CN" sz="1800" b="0" dirty="0"/>
              <a:t>50%</a:t>
            </a:r>
            <a:r>
              <a:rPr lang="zh-CN" altLang="en-US" sz="1800" b="0" dirty="0"/>
              <a:t>，</a:t>
            </a:r>
            <a:r>
              <a:rPr lang="en-US" altLang="zh-CN" sz="1800" b="0" dirty="0"/>
              <a:t>11-20</a:t>
            </a:r>
            <a:r>
              <a:rPr lang="zh-CN" altLang="en-US" sz="1800" b="0" dirty="0"/>
              <a:t>天还款概率为</a:t>
            </a:r>
            <a:r>
              <a:rPr lang="en-US" altLang="zh-CN" sz="1800" b="0" dirty="0"/>
              <a:t>40%</a:t>
            </a:r>
            <a:r>
              <a:rPr lang="zh-CN" altLang="en-US" sz="1800" b="0" dirty="0"/>
              <a:t>，</a:t>
            </a:r>
            <a:r>
              <a:rPr lang="en-US" altLang="zh-CN" sz="1800" b="0" dirty="0"/>
              <a:t>21-30</a:t>
            </a:r>
            <a:r>
              <a:rPr lang="zh-CN" altLang="en-US" sz="1800" b="0" dirty="0"/>
              <a:t>还款概率为</a:t>
            </a:r>
            <a:r>
              <a:rPr lang="en-US" altLang="zh-CN" sz="1800" b="0" dirty="0"/>
              <a:t>10%</a:t>
            </a:r>
            <a:r>
              <a:rPr lang="zh-CN" altLang="en-US" sz="1800" b="0" dirty="0"/>
              <a:t>；不考虑其他因素。则甲公司该笔业务应确认的收入额为（　　）。</a:t>
            </a:r>
          </a:p>
          <a:p>
            <a:r>
              <a:rPr lang="en-US" altLang="zh-CN" sz="1800" b="0" dirty="0"/>
              <a:t>A.100</a:t>
            </a:r>
          </a:p>
          <a:p>
            <a:r>
              <a:rPr lang="en-US" altLang="zh-CN" sz="1800" b="0" dirty="0"/>
              <a:t>B.98</a:t>
            </a:r>
          </a:p>
          <a:p>
            <a:r>
              <a:rPr lang="en-US" altLang="zh-CN" sz="1800" b="0" dirty="0"/>
              <a:t>C.98.6</a:t>
            </a:r>
          </a:p>
          <a:p>
            <a:r>
              <a:rPr lang="en-US" altLang="zh-CN" sz="1800" b="0" dirty="0"/>
              <a:t>D.99</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52</a:t>
            </a:fld>
            <a:endParaRPr lang="zh-CN" altLang="en-US"/>
          </a:p>
        </p:txBody>
      </p:sp>
    </p:spTree>
    <p:extLst>
      <p:ext uri="{BB962C8B-B14F-4D97-AF65-F5344CB8AC3E}">
        <p14:creationId xmlns:p14="http://schemas.microsoft.com/office/powerpoint/2010/main" val="23737755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1187624" y="915566"/>
            <a:ext cx="5899719" cy="3628390"/>
          </a:xfrm>
        </p:spPr>
        <p:txBody>
          <a:bodyPr/>
          <a:lstStyle/>
          <a:p>
            <a:r>
              <a:rPr lang="en-US" altLang="zh-CN" sz="1800" b="0" dirty="0" smtClean="0"/>
              <a:t>【</a:t>
            </a:r>
            <a:r>
              <a:rPr lang="zh-CN" altLang="en-US" sz="1800" b="0" dirty="0"/>
              <a:t>答案</a:t>
            </a:r>
            <a:r>
              <a:rPr lang="en-US" altLang="zh-CN" sz="1800" b="0" dirty="0"/>
              <a:t>】C</a:t>
            </a:r>
          </a:p>
          <a:p>
            <a:r>
              <a:rPr lang="en-US" altLang="zh-CN" sz="1800" b="0" dirty="0"/>
              <a:t>【</a:t>
            </a:r>
            <a:r>
              <a:rPr lang="zh-CN" altLang="en-US" sz="1800" b="0" dirty="0"/>
              <a:t>解析</a:t>
            </a:r>
            <a:r>
              <a:rPr lang="en-US" altLang="zh-CN" sz="1800" b="0" dirty="0"/>
              <a:t>】</a:t>
            </a:r>
            <a:r>
              <a:rPr lang="zh-CN" altLang="en-US" sz="1800" b="0" dirty="0"/>
              <a:t>现金折扣的最佳估计数</a:t>
            </a:r>
            <a:r>
              <a:rPr lang="en-US" altLang="zh-CN" sz="1800" b="0" dirty="0"/>
              <a:t>=100×2%×50%+100×1%×40%+100×0×10%=1.4</a:t>
            </a:r>
            <a:r>
              <a:rPr lang="zh-CN" altLang="en-US" sz="1800" b="0" dirty="0"/>
              <a:t>（万元）甲公司应确认的收入金额</a:t>
            </a:r>
            <a:r>
              <a:rPr lang="en-US" altLang="zh-CN" sz="1800" b="0" dirty="0"/>
              <a:t>=100-1.4=98.6</a:t>
            </a:r>
            <a:r>
              <a:rPr lang="zh-CN" altLang="en-US" sz="1800" b="0" dirty="0"/>
              <a:t>（万元）</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53</a:t>
            </a:fld>
            <a:endParaRPr lang="zh-CN" altLang="en-US"/>
          </a:p>
        </p:txBody>
      </p:sp>
    </p:spTree>
    <p:extLst>
      <p:ext uri="{BB962C8B-B14F-4D97-AF65-F5344CB8AC3E}">
        <p14:creationId xmlns:p14="http://schemas.microsoft.com/office/powerpoint/2010/main" val="21292745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88968" y="915566"/>
            <a:ext cx="6048598"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zh-CN" altLang="en-US" sz="1800" b="0" dirty="0" smtClean="0"/>
              <a:t>下</a:t>
            </a:r>
            <a:r>
              <a:rPr lang="zh-CN" altLang="en-US" sz="1800" b="0" dirty="0"/>
              <a:t>列各项中，属于工业企业现金流量表“经营活动产生的现金流量”的是（　　）。</a:t>
            </a:r>
          </a:p>
          <a:p>
            <a:r>
              <a:rPr lang="en-US" altLang="zh-CN" sz="1800" b="0" dirty="0"/>
              <a:t>A.</a:t>
            </a:r>
            <a:r>
              <a:rPr lang="zh-CN" altLang="en-US" sz="1800" b="0" dirty="0"/>
              <a:t>收到的现金股利</a:t>
            </a:r>
          </a:p>
          <a:p>
            <a:r>
              <a:rPr lang="en-US" altLang="zh-CN" sz="1800" b="0" dirty="0"/>
              <a:t>B.</a:t>
            </a:r>
            <a:r>
              <a:rPr lang="zh-CN" altLang="en-US" sz="1800" b="0" dirty="0"/>
              <a:t>支付的银行借款利息</a:t>
            </a:r>
          </a:p>
          <a:p>
            <a:r>
              <a:rPr lang="en-US" altLang="zh-CN" sz="1800" b="0" dirty="0"/>
              <a:t>C.</a:t>
            </a:r>
            <a:r>
              <a:rPr lang="zh-CN" altLang="en-US" sz="1800" b="0" dirty="0"/>
              <a:t>收到的设备处置价款</a:t>
            </a:r>
          </a:p>
          <a:p>
            <a:r>
              <a:rPr lang="en-US" altLang="zh-CN" sz="1800" b="0" dirty="0"/>
              <a:t>D.</a:t>
            </a:r>
            <a:r>
              <a:rPr lang="zh-CN" altLang="en-US" sz="1800" b="0" dirty="0"/>
              <a:t>支付的经营租赁租金</a:t>
            </a:r>
          </a:p>
          <a:p>
            <a:endParaRPr lang="en-US" altLang="zh-CN" sz="1800" b="0" dirty="0"/>
          </a:p>
          <a:p>
            <a:r>
              <a:rPr lang="zh-CN" altLang="en-US" sz="1800" dirty="0" smtClean="0"/>
              <a:t> </a:t>
            </a:r>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54</a:t>
            </a:fld>
            <a:endParaRPr lang="zh-CN" altLang="en-US"/>
          </a:p>
        </p:txBody>
      </p:sp>
    </p:spTree>
    <p:extLst>
      <p:ext uri="{BB962C8B-B14F-4D97-AF65-F5344CB8AC3E}">
        <p14:creationId xmlns:p14="http://schemas.microsoft.com/office/powerpoint/2010/main" val="11170591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971600" y="555526"/>
            <a:ext cx="5976000" cy="3628390"/>
          </a:xfrm>
        </p:spPr>
        <p:txBody>
          <a:bodyPr/>
          <a:lstStyle/>
          <a:p>
            <a:endParaRPr lang="en-US" altLang="zh-CN" sz="1800" b="0" dirty="0"/>
          </a:p>
          <a:p>
            <a:r>
              <a:rPr lang="en-US" altLang="zh-CN" sz="1800" b="0" dirty="0"/>
              <a:t>【</a:t>
            </a:r>
            <a:r>
              <a:rPr lang="zh-CN" altLang="en-US" sz="1800" b="0" dirty="0"/>
              <a:t>答案</a:t>
            </a:r>
            <a:r>
              <a:rPr lang="en-US" altLang="zh-CN" sz="1800" b="0" dirty="0"/>
              <a:t>】D</a:t>
            </a:r>
          </a:p>
          <a:p>
            <a:r>
              <a:rPr lang="en-US" altLang="zh-CN" sz="1800" b="0" dirty="0"/>
              <a:t>【</a:t>
            </a:r>
            <a:r>
              <a:rPr lang="zh-CN" altLang="en-US" sz="1800" b="0" dirty="0"/>
              <a:t>解析</a:t>
            </a:r>
            <a:r>
              <a:rPr lang="en-US" altLang="zh-CN" sz="1800" b="0" dirty="0"/>
              <a:t>】</a:t>
            </a:r>
            <a:r>
              <a:rPr lang="zh-CN" altLang="en-US" sz="1800" b="0" dirty="0"/>
              <a:t>选项</a:t>
            </a:r>
            <a:r>
              <a:rPr lang="en-US" altLang="zh-CN" sz="1800" b="0" dirty="0"/>
              <a:t>A</a:t>
            </a:r>
            <a:r>
              <a:rPr lang="zh-CN" altLang="en-US" sz="1800" b="0" dirty="0"/>
              <a:t>和</a:t>
            </a:r>
            <a:r>
              <a:rPr lang="en-US" altLang="zh-CN" sz="1800" b="0" dirty="0"/>
              <a:t>C</a:t>
            </a:r>
            <a:r>
              <a:rPr lang="zh-CN" altLang="en-US" sz="1800" b="0" dirty="0"/>
              <a:t>属于投资活动产生的现金流量；选项</a:t>
            </a:r>
            <a:r>
              <a:rPr lang="en-US" altLang="zh-CN" sz="1800" b="0" dirty="0"/>
              <a:t>B</a:t>
            </a:r>
            <a:r>
              <a:rPr lang="zh-CN" altLang="en-US" sz="1800" b="0" dirty="0"/>
              <a:t>属于筹资活动产生的现金流量；选项</a:t>
            </a:r>
            <a:r>
              <a:rPr lang="en-US" altLang="zh-CN" sz="1800" b="0" dirty="0"/>
              <a:t>D</a:t>
            </a:r>
            <a:r>
              <a:rPr lang="zh-CN" altLang="en-US" sz="1800" b="0" dirty="0"/>
              <a:t>属于经营活动产生的现金流量。</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55</a:t>
            </a:fld>
            <a:endParaRPr lang="zh-CN" altLang="en-US"/>
          </a:p>
        </p:txBody>
      </p:sp>
    </p:spTree>
    <p:extLst>
      <p:ext uri="{BB962C8B-B14F-4D97-AF65-F5344CB8AC3E}">
        <p14:creationId xmlns:p14="http://schemas.microsoft.com/office/powerpoint/2010/main" val="30572773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744164"/>
            <a:ext cx="7056784"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p>
          <a:p>
            <a:r>
              <a:rPr lang="en-US" altLang="zh-CN" sz="1800" b="0" dirty="0" smtClean="0"/>
              <a:t>2019</a:t>
            </a:r>
            <a:r>
              <a:rPr lang="zh-CN" altLang="en-US" sz="1800" b="0" dirty="0"/>
              <a:t>年</a:t>
            </a:r>
            <a:r>
              <a:rPr lang="en-US" altLang="zh-CN" sz="1800" b="0" dirty="0"/>
              <a:t>12</a:t>
            </a:r>
            <a:r>
              <a:rPr lang="zh-CN" altLang="en-US" sz="1800" b="0" dirty="0"/>
              <a:t>月</a:t>
            </a:r>
            <a:r>
              <a:rPr lang="en-US" altLang="zh-CN" sz="1800" b="0" dirty="0"/>
              <a:t>31</a:t>
            </a:r>
            <a:r>
              <a:rPr lang="zh-CN" altLang="en-US" sz="1800" b="0" dirty="0"/>
              <a:t>日，某公司有关科目余额如下，“在建工程”科目借方余额</a:t>
            </a:r>
            <a:r>
              <a:rPr lang="en-US" altLang="zh-CN" sz="1800" b="0" dirty="0"/>
              <a:t>80</a:t>
            </a:r>
            <a:r>
              <a:rPr lang="zh-CN" altLang="en-US" sz="1800" b="0" dirty="0"/>
              <a:t>万元，“在建工程减值准备”科目贷方余额</a:t>
            </a:r>
            <a:r>
              <a:rPr lang="en-US" altLang="zh-CN" sz="1800" b="0" dirty="0"/>
              <a:t>8</a:t>
            </a:r>
            <a:r>
              <a:rPr lang="zh-CN" altLang="en-US" sz="1800" b="0" dirty="0"/>
              <a:t>万元，“工程物资”科目借方余额</a:t>
            </a:r>
            <a:r>
              <a:rPr lang="en-US" altLang="zh-CN" sz="1800" b="0" dirty="0"/>
              <a:t>30</a:t>
            </a:r>
            <a:r>
              <a:rPr lang="zh-CN" altLang="en-US" sz="1800" b="0" dirty="0"/>
              <a:t>万元，“工程物资减值准备”科目贷方余额</a:t>
            </a:r>
            <a:r>
              <a:rPr lang="en-US" altLang="zh-CN" sz="1800" b="0" dirty="0"/>
              <a:t>3</a:t>
            </a:r>
            <a:r>
              <a:rPr lang="zh-CN" altLang="en-US" sz="1800" b="0" dirty="0"/>
              <a:t>万元。不考虑其他因素，</a:t>
            </a:r>
            <a:r>
              <a:rPr lang="en-US" altLang="zh-CN" sz="1800" b="0" dirty="0"/>
              <a:t>2019</a:t>
            </a:r>
            <a:r>
              <a:rPr lang="zh-CN" altLang="en-US" sz="1800" b="0" dirty="0"/>
              <a:t>年</a:t>
            </a:r>
            <a:r>
              <a:rPr lang="en-US" altLang="zh-CN" sz="1800" b="0" dirty="0"/>
              <a:t>12</a:t>
            </a:r>
            <a:r>
              <a:rPr lang="zh-CN" altLang="en-US" sz="1800" b="0" dirty="0"/>
              <a:t>月</a:t>
            </a:r>
            <a:r>
              <a:rPr lang="en-US" altLang="zh-CN" sz="1800" b="0" dirty="0"/>
              <a:t>31</a:t>
            </a:r>
            <a:r>
              <a:rPr lang="zh-CN" altLang="en-US" sz="1800" b="0" dirty="0"/>
              <a:t>日，该公司资产负债表“在建工程”项目期末余额应填列的金额为（　　）万元。</a:t>
            </a:r>
          </a:p>
          <a:p>
            <a:r>
              <a:rPr lang="en-US" altLang="zh-CN" sz="1800" b="0" dirty="0"/>
              <a:t>A.72</a:t>
            </a:r>
          </a:p>
          <a:p>
            <a:r>
              <a:rPr lang="en-US" altLang="zh-CN" sz="1800" b="0" dirty="0"/>
              <a:t>B.80</a:t>
            </a:r>
          </a:p>
          <a:p>
            <a:r>
              <a:rPr lang="en-US" altLang="zh-CN" sz="1800" b="0" dirty="0"/>
              <a:t>C.99</a:t>
            </a:r>
          </a:p>
          <a:p>
            <a:r>
              <a:rPr lang="en-US" altLang="zh-CN" sz="1800" b="0" dirty="0"/>
              <a:t>D.110</a:t>
            </a:r>
          </a:p>
          <a:p>
            <a:endParaRPr lang="en-US" altLang="zh-CN" sz="1800" b="0" dirty="0"/>
          </a:p>
          <a:p>
            <a:r>
              <a:rPr lang="zh-CN" altLang="en-US" sz="1800" dirty="0" smtClean="0"/>
              <a:t> </a:t>
            </a:r>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56</a:t>
            </a:fld>
            <a:endParaRPr lang="zh-CN" altLang="en-US"/>
          </a:p>
        </p:txBody>
      </p:sp>
    </p:spTree>
    <p:extLst>
      <p:ext uri="{BB962C8B-B14F-4D97-AF65-F5344CB8AC3E}">
        <p14:creationId xmlns:p14="http://schemas.microsoft.com/office/powerpoint/2010/main" val="42332728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1187624" y="411510"/>
            <a:ext cx="5976000" cy="3628390"/>
          </a:xfrm>
        </p:spPr>
        <p:txBody>
          <a:bodyPr/>
          <a:lstStyle/>
          <a:p>
            <a:endParaRPr lang="en-US" altLang="zh-CN" sz="1800" b="0" dirty="0"/>
          </a:p>
          <a:p>
            <a:r>
              <a:rPr lang="en-US" altLang="zh-CN" sz="1800" b="0" dirty="0"/>
              <a:t>【</a:t>
            </a:r>
            <a:r>
              <a:rPr lang="zh-CN" altLang="en-US" sz="1800" b="0" dirty="0"/>
              <a:t>答案</a:t>
            </a:r>
            <a:r>
              <a:rPr lang="en-US" altLang="zh-CN" sz="1800" b="0" dirty="0"/>
              <a:t>】C</a:t>
            </a:r>
          </a:p>
          <a:p>
            <a:r>
              <a:rPr lang="en-US" altLang="zh-CN" sz="1800" b="0" dirty="0"/>
              <a:t>【</a:t>
            </a:r>
            <a:r>
              <a:rPr lang="zh-CN" altLang="en-US" sz="1800" b="0" dirty="0"/>
              <a:t>解析</a:t>
            </a:r>
            <a:r>
              <a:rPr lang="en-US" altLang="zh-CN" sz="1800" b="0" dirty="0"/>
              <a:t>】“</a:t>
            </a:r>
            <a:r>
              <a:rPr lang="zh-CN" altLang="en-US" sz="1800" b="0" dirty="0"/>
              <a:t>在建工程”项目应根据“在建工程”科目的期末余额，减去“在建工程减值准备”科目的期末余额后的金额，以及“工程物资”科目的期末余额，减去“工程物资减值准备”科目的期末余额后的金额填列。所以该公司资产负债表“在建工程”项目期末余额</a:t>
            </a:r>
            <a:r>
              <a:rPr lang="en-US" altLang="zh-CN" sz="1800" b="0" dirty="0"/>
              <a:t>=80-8+30-3=99</a:t>
            </a:r>
            <a:r>
              <a:rPr lang="zh-CN" altLang="en-US" sz="1800" b="0" dirty="0"/>
              <a:t>（万元）。</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57</a:t>
            </a:fld>
            <a:endParaRPr lang="zh-CN" altLang="en-US"/>
          </a:p>
        </p:txBody>
      </p:sp>
    </p:spTree>
    <p:extLst>
      <p:ext uri="{BB962C8B-B14F-4D97-AF65-F5344CB8AC3E}">
        <p14:creationId xmlns:p14="http://schemas.microsoft.com/office/powerpoint/2010/main" val="28379586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90565" y="843558"/>
            <a:ext cx="7200726" cy="3628390"/>
          </a:xfrm>
        </p:spPr>
        <p:txBody>
          <a:bodyPr/>
          <a:lstStyle/>
          <a:p>
            <a:r>
              <a:rPr lang="en-US" altLang="zh-CN" sz="1800" b="0" dirty="0">
                <a:solidFill>
                  <a:srgbClr val="FFC000"/>
                </a:solidFill>
              </a:rPr>
              <a:t>【</a:t>
            </a:r>
            <a:r>
              <a:rPr lang="zh-CN" altLang="en-US" sz="1800" b="0" dirty="0">
                <a:solidFill>
                  <a:srgbClr val="FFC000"/>
                </a:solidFill>
              </a:rPr>
              <a:t>考</a:t>
            </a:r>
            <a:r>
              <a:rPr lang="zh-CN" altLang="en-US" sz="1800" b="0" dirty="0" smtClean="0">
                <a:solidFill>
                  <a:srgbClr val="FFC000"/>
                </a:solidFill>
              </a:rPr>
              <a:t>前考前查漏补缺</a:t>
            </a:r>
            <a:r>
              <a:rPr lang="en-US" altLang="zh-CN" sz="1800" b="0" dirty="0" smtClean="0">
                <a:solidFill>
                  <a:srgbClr val="FFC000"/>
                </a:solidFill>
              </a:rPr>
              <a:t>·</a:t>
            </a:r>
            <a:r>
              <a:rPr lang="zh-CN" altLang="en-US" sz="1800" b="0" dirty="0" smtClean="0">
                <a:solidFill>
                  <a:srgbClr val="FFC000"/>
                </a:solidFill>
              </a:rPr>
              <a:t>多选</a:t>
            </a:r>
            <a:r>
              <a:rPr lang="zh-CN" altLang="en-US" sz="1800" b="0" dirty="0">
                <a:solidFill>
                  <a:srgbClr val="FFC000"/>
                </a:solidFill>
              </a:rPr>
              <a:t>题</a:t>
            </a:r>
            <a:r>
              <a:rPr lang="en-US" altLang="zh-CN" sz="1800" b="0" dirty="0">
                <a:solidFill>
                  <a:srgbClr val="FFC000"/>
                </a:solidFill>
              </a:rPr>
              <a:t>】</a:t>
            </a:r>
          </a:p>
          <a:p>
            <a:r>
              <a:rPr lang="zh-CN" altLang="en-US" sz="1800" b="0" dirty="0" smtClean="0"/>
              <a:t>关</a:t>
            </a:r>
            <a:r>
              <a:rPr lang="zh-CN" altLang="en-US" sz="1800" b="0" dirty="0"/>
              <a:t>于债权投资的说法正确的有（　　）。</a:t>
            </a:r>
          </a:p>
          <a:p>
            <a:r>
              <a:rPr lang="en-US" altLang="zh-CN" sz="1800" b="0" dirty="0"/>
              <a:t>A.</a:t>
            </a:r>
            <a:r>
              <a:rPr lang="zh-CN" altLang="en-US" sz="1800" b="0" dirty="0"/>
              <a:t>债权投资应按摊余成本进行后续计量</a:t>
            </a:r>
          </a:p>
          <a:p>
            <a:r>
              <a:rPr lang="en-US" altLang="zh-CN" sz="1800" b="0" dirty="0"/>
              <a:t>B.</a:t>
            </a:r>
            <a:r>
              <a:rPr lang="zh-CN" altLang="en-US" sz="1800" b="0" dirty="0"/>
              <a:t>债权投资的减值应计入资产减值损失</a:t>
            </a:r>
          </a:p>
          <a:p>
            <a:r>
              <a:rPr lang="en-US" altLang="zh-CN" sz="1800" b="0" dirty="0"/>
              <a:t>C.</a:t>
            </a:r>
            <a:r>
              <a:rPr lang="zh-CN" altLang="en-US" sz="1800" b="0" dirty="0"/>
              <a:t>持有债权投资期间计算的利息收入应计入投资收益</a:t>
            </a:r>
          </a:p>
          <a:p>
            <a:r>
              <a:rPr lang="en-US" altLang="zh-CN" sz="1800" b="0" dirty="0"/>
              <a:t>D.</a:t>
            </a:r>
            <a:r>
              <a:rPr lang="zh-CN" altLang="en-US" sz="1800" b="0" dirty="0"/>
              <a:t>处置债权投资时应将处置价款与其账面余额及相关税费的差额计入投资收益</a:t>
            </a:r>
          </a:p>
          <a:p>
            <a:endParaRPr lang="en-US" altLang="zh-CN" sz="1800" b="0" dirty="0"/>
          </a:p>
          <a:p>
            <a:r>
              <a:rPr lang="zh-CN" altLang="en-US" sz="1800" dirty="0" smtClean="0"/>
              <a:t> </a:t>
            </a:r>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58</a:t>
            </a:fld>
            <a:endParaRPr lang="zh-CN" altLang="en-US"/>
          </a:p>
        </p:txBody>
      </p:sp>
    </p:spTree>
    <p:extLst>
      <p:ext uri="{BB962C8B-B14F-4D97-AF65-F5344CB8AC3E}">
        <p14:creationId xmlns:p14="http://schemas.microsoft.com/office/powerpoint/2010/main" val="41565720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30353" y="627534"/>
            <a:ext cx="5976000" cy="3628390"/>
          </a:xfrm>
        </p:spPr>
        <p:txBody>
          <a:bodyPr/>
          <a:lstStyle/>
          <a:p>
            <a:endParaRPr lang="en-US" altLang="zh-CN" sz="1800" b="0" dirty="0"/>
          </a:p>
          <a:p>
            <a:r>
              <a:rPr lang="en-US" altLang="zh-CN" sz="1800" b="0" dirty="0"/>
              <a:t>【</a:t>
            </a:r>
            <a:r>
              <a:rPr lang="zh-CN" altLang="en-US" sz="1800" b="0" dirty="0"/>
              <a:t>答案</a:t>
            </a:r>
            <a:r>
              <a:rPr lang="en-US" altLang="zh-CN" sz="1800" b="0" dirty="0"/>
              <a:t>】ACD</a:t>
            </a:r>
          </a:p>
          <a:p>
            <a:r>
              <a:rPr lang="en-US" altLang="zh-CN" sz="1800" b="0" dirty="0"/>
              <a:t>【</a:t>
            </a:r>
            <a:r>
              <a:rPr lang="zh-CN" altLang="en-US" sz="1800" b="0" dirty="0"/>
              <a:t>解析</a:t>
            </a:r>
            <a:r>
              <a:rPr lang="en-US" altLang="zh-CN" sz="1800" b="0" dirty="0"/>
              <a:t>】</a:t>
            </a:r>
            <a:r>
              <a:rPr lang="zh-CN" altLang="en-US" sz="1800" b="0" dirty="0"/>
              <a:t>债权投资的减值应计入信用减值损失。</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4294967295"/>
          </p:nvPr>
        </p:nvSpPr>
        <p:spPr/>
        <p:txBody>
          <a:bodyPr/>
          <a:lstStyle/>
          <a:p>
            <a:fld id="{565CE74E-AB26-4998-AD42-012C4C1AD076}" type="slidenum">
              <a:rPr lang="zh-CN" altLang="en-US" smtClean="0"/>
              <a:pPr/>
              <a:t>59</a:t>
            </a:fld>
            <a:endParaRPr lang="zh-CN" altLang="en-US"/>
          </a:p>
        </p:txBody>
      </p:sp>
    </p:spTree>
    <p:extLst>
      <p:ext uri="{BB962C8B-B14F-4D97-AF65-F5344CB8AC3E}">
        <p14:creationId xmlns:p14="http://schemas.microsoft.com/office/powerpoint/2010/main" val="401787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b="0" dirty="0" smtClean="0">
                <a:effectLst/>
              </a:rPr>
              <a:t>答</a:t>
            </a:r>
            <a:r>
              <a:rPr lang="zh-CN" altLang="en-US" b="0" dirty="0" smtClean="0">
                <a:effectLst/>
              </a:rPr>
              <a:t>案</a:t>
            </a:r>
            <a:r>
              <a:rPr lang="en-US" altLang="zh-CN" b="0" dirty="0" smtClean="0">
                <a:effectLst/>
              </a:rPr>
              <a:t>C</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a:t>
            </a:fld>
            <a:endParaRPr lang="zh-CN" altLang="en-US"/>
          </a:p>
        </p:txBody>
      </p:sp>
    </p:spTree>
    <p:extLst>
      <p:ext uri="{BB962C8B-B14F-4D97-AF65-F5344CB8AC3E}">
        <p14:creationId xmlns:p14="http://schemas.microsoft.com/office/powerpoint/2010/main" val="39530168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771525"/>
            <a:ext cx="5184576" cy="3628390"/>
          </a:xfrm>
        </p:spPr>
        <p:txBody>
          <a:bodyPr/>
          <a:lstStyle/>
          <a:p>
            <a:r>
              <a:rPr lang="en-US" altLang="zh-CN" sz="2000" b="0" dirty="0" smtClean="0">
                <a:solidFill>
                  <a:srgbClr val="FFC000"/>
                </a:solidFill>
              </a:rPr>
              <a:t>【</a:t>
            </a:r>
            <a:r>
              <a:rPr lang="zh-CN" altLang="en-US" sz="2000" b="0" dirty="0" smtClean="0">
                <a:solidFill>
                  <a:srgbClr val="FFC000"/>
                </a:solidFill>
              </a:rPr>
              <a:t>考前查漏补缺</a:t>
            </a:r>
            <a:r>
              <a:rPr lang="en-US" altLang="zh-CN" sz="2000" b="0" dirty="0" smtClean="0">
                <a:solidFill>
                  <a:srgbClr val="FFC000"/>
                </a:solidFill>
              </a:rPr>
              <a:t>-</a:t>
            </a:r>
            <a:r>
              <a:rPr lang="zh-CN" altLang="en-US" sz="2000" b="0" dirty="0" smtClean="0">
                <a:solidFill>
                  <a:srgbClr val="FFC000"/>
                </a:solidFill>
              </a:rPr>
              <a:t>产品成本</a:t>
            </a:r>
            <a:r>
              <a:rPr lang="en-US" altLang="zh-CN" sz="2000" b="0" dirty="0" smtClean="0">
                <a:solidFill>
                  <a:srgbClr val="FFC000"/>
                </a:solidFill>
              </a:rPr>
              <a:t>·</a:t>
            </a:r>
            <a:r>
              <a:rPr lang="zh-CN" altLang="en-US" sz="2000" b="0" dirty="0" smtClean="0">
                <a:solidFill>
                  <a:srgbClr val="FFC000"/>
                </a:solidFill>
              </a:rPr>
              <a:t>多选</a:t>
            </a:r>
            <a:r>
              <a:rPr lang="zh-CN" altLang="en-US" sz="2000" b="0" dirty="0">
                <a:solidFill>
                  <a:srgbClr val="FFC000"/>
                </a:solidFill>
              </a:rPr>
              <a:t>题</a:t>
            </a:r>
            <a:r>
              <a:rPr lang="en-US" altLang="zh-CN" sz="2000" b="0" dirty="0">
                <a:solidFill>
                  <a:srgbClr val="FFC000"/>
                </a:solidFill>
              </a:rPr>
              <a:t>】</a:t>
            </a:r>
            <a:endParaRPr lang="en-US" altLang="zh-CN" sz="2000" b="0" dirty="0"/>
          </a:p>
          <a:p>
            <a:r>
              <a:rPr lang="zh-CN" altLang="en-US" sz="1800" b="0" dirty="0" smtClean="0"/>
              <a:t>下</a:t>
            </a:r>
            <a:r>
              <a:rPr lang="zh-CN" altLang="en-US" sz="1800" b="0" dirty="0"/>
              <a:t>列关于</a:t>
            </a:r>
            <a:r>
              <a:rPr lang="zh-CN" altLang="en-US" sz="1800" b="0" dirty="0">
                <a:solidFill>
                  <a:srgbClr val="23D9FF"/>
                </a:solidFill>
              </a:rPr>
              <a:t>平行结转分步法</a:t>
            </a:r>
            <a:r>
              <a:rPr lang="zh-CN" altLang="en-US" sz="1800" b="0" dirty="0"/>
              <a:t>的表述中，</a:t>
            </a:r>
            <a:r>
              <a:rPr lang="zh-CN" altLang="en-US" sz="1800" b="0" dirty="0">
                <a:solidFill>
                  <a:srgbClr val="23D9FF"/>
                </a:solidFill>
              </a:rPr>
              <a:t>正确</a:t>
            </a:r>
            <a:r>
              <a:rPr lang="zh-CN" altLang="en-US" sz="1800" b="0" dirty="0"/>
              <a:t>的有（　　）。</a:t>
            </a:r>
          </a:p>
          <a:p>
            <a:r>
              <a:rPr lang="en-US" altLang="zh-CN" sz="1800" b="0" dirty="0"/>
              <a:t>A</a:t>
            </a:r>
            <a:r>
              <a:rPr lang="zh-CN" altLang="en-US" sz="1800" b="0" dirty="0"/>
              <a:t>、不必逐步结转半成品成本</a:t>
            </a:r>
          </a:p>
          <a:p>
            <a:r>
              <a:rPr lang="en-US" altLang="zh-CN" sz="1800" b="0" dirty="0"/>
              <a:t>B</a:t>
            </a:r>
            <a:r>
              <a:rPr lang="zh-CN" altLang="en-US" sz="1800" b="0" dirty="0"/>
              <a:t>、各步骤可以同时计算产品成本</a:t>
            </a:r>
          </a:p>
          <a:p>
            <a:r>
              <a:rPr lang="en-US" altLang="zh-CN" sz="1800" b="0" dirty="0"/>
              <a:t>C</a:t>
            </a:r>
            <a:r>
              <a:rPr lang="zh-CN" altLang="en-US" sz="1800" b="0" dirty="0"/>
              <a:t>、能提供各个步骤半成品的成本资料</a:t>
            </a:r>
          </a:p>
          <a:p>
            <a:r>
              <a:rPr lang="en-US" altLang="zh-CN" sz="1800" b="0" dirty="0"/>
              <a:t>D</a:t>
            </a:r>
            <a:r>
              <a:rPr lang="zh-CN" altLang="en-US" sz="1800" b="0" dirty="0"/>
              <a:t>、能直接提供按原始成本项目反映的产成品成本资料</a:t>
            </a:r>
          </a:p>
          <a:p>
            <a:r>
              <a:rPr lang="zh-CN" altLang="en-US" b="0" dirty="0" smtClean="0"/>
              <a:t>                     </a:t>
            </a:r>
            <a:endParaRPr lang="en-US" altLang="zh-CN" b="0" dirty="0" smtClean="0"/>
          </a:p>
          <a:p>
            <a:endParaRPr lang="en-US" altLang="zh-CN" b="0" dirty="0"/>
          </a:p>
          <a:p>
            <a:r>
              <a:rPr lang="zh-CN" altLang="en-US"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60</a:t>
            </a:fld>
            <a:endParaRPr lang="zh-CN" altLang="en-US"/>
          </a:p>
        </p:txBody>
      </p:sp>
    </p:spTree>
    <p:extLst>
      <p:ext uri="{BB962C8B-B14F-4D97-AF65-F5344CB8AC3E}">
        <p14:creationId xmlns:p14="http://schemas.microsoft.com/office/powerpoint/2010/main" val="128348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971600" y="771525"/>
            <a:ext cx="5976000" cy="3628390"/>
          </a:xfrm>
        </p:spPr>
        <p:txBody>
          <a:bodyPr/>
          <a:lstStyle/>
          <a:p>
            <a:endParaRPr lang="en-US" altLang="zh-CN" b="0" dirty="0"/>
          </a:p>
          <a:p>
            <a:r>
              <a:rPr lang="zh-CN" altLang="en-US" b="0" dirty="0"/>
              <a:t>正确答案：</a:t>
            </a:r>
            <a:r>
              <a:rPr lang="en-US" altLang="zh-CN" b="0" dirty="0"/>
              <a:t>A,B,D</a:t>
            </a:r>
          </a:p>
          <a:p>
            <a:r>
              <a:rPr lang="zh-CN" altLang="en-US" b="0" dirty="0"/>
              <a:t>解析：平行结转分步法是指在计算各步骤成本时，不计算各步骤所产半成品的成本，也不计算各步骤所耗上一步骤的半成品成本，而只计算本步骤发生的各项其他成本； 平行结转分步法的优点是：各步骤可以同时计算产品成本，平行汇总计入产成品成本，不必逐步结转半成品成本；能够直接提供按原始成本项目反映的产成品成本资料，不必进行成本还原，因而能够简化和加速成本计算工作。缺点是：不能提供各个步骤的半成品成本资料等。</a:t>
            </a:r>
          </a:p>
          <a:p>
            <a:r>
              <a:rPr lang="zh-CN" altLang="en-US" b="0" dirty="0" smtClean="0"/>
              <a:t>       </a:t>
            </a:r>
            <a:r>
              <a:rPr lang="en-US" altLang="zh-CN"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61</a:t>
            </a:fld>
            <a:endParaRPr lang="zh-CN" altLang="en-US"/>
          </a:p>
        </p:txBody>
      </p:sp>
    </p:spTree>
    <p:extLst>
      <p:ext uri="{BB962C8B-B14F-4D97-AF65-F5344CB8AC3E}">
        <p14:creationId xmlns:p14="http://schemas.microsoft.com/office/powerpoint/2010/main" val="275422674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70458" y="771525"/>
            <a:ext cx="7344996" cy="3628390"/>
          </a:xfrm>
        </p:spPr>
        <p:txBody>
          <a:bodyPr/>
          <a:lstStyle/>
          <a:p>
            <a:r>
              <a:rPr lang="en-US" altLang="zh-CN" sz="1800" b="0" dirty="0" smtClean="0">
                <a:solidFill>
                  <a:srgbClr val="FFC000"/>
                </a:solidFill>
              </a:rPr>
              <a:t>【</a:t>
            </a:r>
            <a:r>
              <a:rPr lang="zh-CN" altLang="en-US" sz="1800" b="0" dirty="0" smtClean="0">
                <a:solidFill>
                  <a:srgbClr val="FFC000"/>
                </a:solidFill>
              </a:rPr>
              <a:t>考前查漏补缺</a:t>
            </a:r>
            <a:r>
              <a:rPr lang="en-US" altLang="zh-CN" sz="1800" b="0" dirty="0" smtClean="0">
                <a:solidFill>
                  <a:srgbClr val="FFC000"/>
                </a:solidFill>
              </a:rPr>
              <a:t>-</a:t>
            </a:r>
            <a:r>
              <a:rPr lang="zh-CN" altLang="en-US" sz="1800" u="sng" dirty="0" smtClean="0">
                <a:solidFill>
                  <a:srgbClr val="FFC000"/>
                </a:solidFill>
              </a:rPr>
              <a:t>产品成本</a:t>
            </a:r>
            <a:r>
              <a:rPr lang="en-US" altLang="zh-CN" sz="1800" b="0" dirty="0" smtClean="0">
                <a:solidFill>
                  <a:srgbClr val="FFC000"/>
                </a:solidFill>
              </a:rPr>
              <a:t>·</a:t>
            </a:r>
            <a:r>
              <a:rPr lang="zh-CN" altLang="en-US" sz="1800" b="0" dirty="0">
                <a:solidFill>
                  <a:srgbClr val="FFC000"/>
                </a:solidFill>
              </a:rPr>
              <a:t>单选题</a:t>
            </a:r>
            <a:r>
              <a:rPr lang="en-US" altLang="zh-CN" sz="1800" b="0" dirty="0">
                <a:solidFill>
                  <a:srgbClr val="FFC000"/>
                </a:solidFill>
              </a:rPr>
              <a:t>】</a:t>
            </a:r>
            <a:endParaRPr lang="en-US" altLang="zh-CN" sz="1800" b="0" dirty="0"/>
          </a:p>
          <a:p>
            <a:r>
              <a:rPr lang="zh-CN" altLang="en-US" b="0" dirty="0" smtClean="0"/>
              <a:t>某</a:t>
            </a:r>
            <a:r>
              <a:rPr lang="zh-CN" altLang="en-US" b="0" dirty="0"/>
              <a:t>工业企业下设供水、供电两个辅助生产车间，采用</a:t>
            </a:r>
            <a:r>
              <a:rPr lang="zh-CN" altLang="en-US" b="0" dirty="0">
                <a:solidFill>
                  <a:srgbClr val="23D9FF"/>
                </a:solidFill>
              </a:rPr>
              <a:t>交互分配法</a:t>
            </a:r>
            <a:r>
              <a:rPr lang="zh-CN" altLang="en-US" b="0" dirty="0"/>
              <a:t>进行辅助生产费用的分配。</a:t>
            </a:r>
            <a:r>
              <a:rPr lang="en-US" altLang="zh-CN" b="0" dirty="0"/>
              <a:t>2010</a:t>
            </a:r>
            <a:r>
              <a:rPr lang="zh-CN" altLang="en-US" b="0" dirty="0"/>
              <a:t>年</a:t>
            </a:r>
            <a:r>
              <a:rPr lang="en-US" altLang="zh-CN" b="0" dirty="0"/>
              <a:t>1</a:t>
            </a:r>
            <a:r>
              <a:rPr lang="zh-CN" altLang="en-US" b="0" dirty="0"/>
              <a:t>月，供水车间交互分配前实际发生的生产费用为</a:t>
            </a:r>
            <a:r>
              <a:rPr lang="en-US" altLang="zh-CN" b="0" dirty="0"/>
              <a:t>54000</a:t>
            </a:r>
            <a:r>
              <a:rPr lang="zh-CN" altLang="en-US" b="0" dirty="0"/>
              <a:t>元，应负担供电车问的电费为</a:t>
            </a:r>
            <a:r>
              <a:rPr lang="en-US" altLang="zh-CN" b="0" dirty="0"/>
              <a:t>16200</a:t>
            </a:r>
            <a:r>
              <a:rPr lang="zh-CN" altLang="en-US" b="0" dirty="0"/>
              <a:t>元，供水总量为</a:t>
            </a:r>
            <a:r>
              <a:rPr lang="en-US" altLang="zh-CN" b="0" dirty="0"/>
              <a:t>300000</a:t>
            </a:r>
            <a:r>
              <a:rPr lang="zh-CN" altLang="en-US" b="0" dirty="0"/>
              <a:t>吨</a:t>
            </a:r>
            <a:r>
              <a:rPr lang="en-US" altLang="zh-CN" b="0" dirty="0"/>
              <a:t>(</a:t>
            </a:r>
            <a:r>
              <a:rPr lang="zh-CN" altLang="en-US" b="0" dirty="0"/>
              <a:t>其中：供电车间耗用</a:t>
            </a:r>
            <a:r>
              <a:rPr lang="en-US" altLang="zh-CN" b="0" dirty="0"/>
              <a:t>30000</a:t>
            </a:r>
            <a:r>
              <a:rPr lang="zh-CN" altLang="en-US" b="0" dirty="0"/>
              <a:t>吨，基本生产车间耗用</a:t>
            </a:r>
            <a:r>
              <a:rPr lang="en-US" altLang="zh-CN" b="0" dirty="0"/>
              <a:t>210000</a:t>
            </a:r>
            <a:r>
              <a:rPr lang="zh-CN" altLang="en-US" b="0" dirty="0"/>
              <a:t>吨，行政管理部门耗用</a:t>
            </a:r>
            <a:r>
              <a:rPr lang="en-US" altLang="zh-CN" b="0" dirty="0"/>
              <a:t>60000</a:t>
            </a:r>
            <a:r>
              <a:rPr lang="zh-CN" altLang="en-US" b="0" dirty="0"/>
              <a:t>吨</a:t>
            </a:r>
            <a:r>
              <a:rPr lang="en-US" altLang="zh-CN" b="0" dirty="0"/>
              <a:t>)</a:t>
            </a:r>
            <a:r>
              <a:rPr lang="zh-CN" altLang="en-US" b="0" dirty="0"/>
              <a:t>。供水车间</a:t>
            </a:r>
            <a:r>
              <a:rPr lang="en-US" altLang="zh-CN" b="0" dirty="0"/>
              <a:t>2010</a:t>
            </a:r>
            <a:r>
              <a:rPr lang="zh-CN" altLang="en-US" b="0" dirty="0"/>
              <a:t>年</a:t>
            </a:r>
            <a:r>
              <a:rPr lang="en-US" altLang="zh-CN" b="0" dirty="0"/>
              <a:t>1</a:t>
            </a:r>
            <a:r>
              <a:rPr lang="zh-CN" altLang="en-US" b="0" dirty="0"/>
              <a:t>月对辅助生产车间以外的受益单位分配水费的总成本为</a:t>
            </a:r>
            <a:r>
              <a:rPr lang="en-US" altLang="zh-CN" b="0" dirty="0"/>
              <a:t>(</a:t>
            </a:r>
            <a:r>
              <a:rPr lang="zh-CN" altLang="en-US" b="0" dirty="0"/>
              <a:t>　　</a:t>
            </a:r>
            <a:r>
              <a:rPr lang="en-US" altLang="zh-CN" b="0" dirty="0"/>
              <a:t>)</a:t>
            </a:r>
            <a:r>
              <a:rPr lang="zh-CN" altLang="en-US" b="0" dirty="0"/>
              <a:t>元。</a:t>
            </a:r>
          </a:p>
          <a:p>
            <a:r>
              <a:rPr lang="en-US" altLang="zh-CN" b="0" dirty="0"/>
              <a:t>A.48600</a:t>
            </a:r>
          </a:p>
          <a:p>
            <a:r>
              <a:rPr lang="en-US" altLang="zh-CN" b="0" dirty="0"/>
              <a:t>B.70200</a:t>
            </a:r>
          </a:p>
          <a:p>
            <a:r>
              <a:rPr lang="en-US" altLang="zh-CN" b="0" dirty="0"/>
              <a:t>C.63180</a:t>
            </a:r>
          </a:p>
          <a:p>
            <a:r>
              <a:rPr lang="en-US" altLang="zh-CN" b="0" dirty="0" smtClean="0"/>
              <a:t>D.64800</a:t>
            </a:r>
          </a:p>
          <a:p>
            <a:r>
              <a:rPr lang="zh-CN" altLang="en-US" b="0" dirty="0">
                <a:solidFill>
                  <a:srgbClr val="FFC000"/>
                </a:solidFill>
              </a:rPr>
              <a:t>解</a:t>
            </a:r>
            <a:r>
              <a:rPr lang="zh-CN" altLang="en-US" b="0" dirty="0" smtClean="0">
                <a:solidFill>
                  <a:srgbClr val="FFC000"/>
                </a:solidFill>
              </a:rPr>
              <a:t>题思路：谁用谁承担</a:t>
            </a:r>
            <a:endParaRPr lang="en-US" altLang="zh-CN" b="0" dirty="0">
              <a:solidFill>
                <a:srgbClr val="FFC000"/>
              </a:solidFill>
            </a:endParaRPr>
          </a:p>
          <a:p>
            <a:endParaRPr lang="zh-CN" altLang="en-US" b="0" dirty="0"/>
          </a:p>
          <a:p>
            <a:r>
              <a:rPr lang="zh-CN" altLang="en-US" b="0" dirty="0" smtClean="0"/>
              <a:t>                     </a:t>
            </a:r>
            <a:endParaRPr lang="en-US" altLang="zh-CN" b="0" dirty="0" smtClean="0"/>
          </a:p>
          <a:p>
            <a:endParaRPr lang="en-US" altLang="zh-CN" b="0" dirty="0"/>
          </a:p>
          <a:p>
            <a:r>
              <a:rPr lang="zh-CN" altLang="en-US"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62</a:t>
            </a:fld>
            <a:endParaRPr lang="zh-CN" altLang="en-US"/>
          </a:p>
        </p:txBody>
      </p:sp>
    </p:spTree>
    <p:extLst>
      <p:ext uri="{BB962C8B-B14F-4D97-AF65-F5344CB8AC3E}">
        <p14:creationId xmlns:p14="http://schemas.microsoft.com/office/powerpoint/2010/main" val="31593461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1043608" y="740825"/>
            <a:ext cx="6840760" cy="3628390"/>
          </a:xfrm>
        </p:spPr>
        <p:txBody>
          <a:bodyPr/>
          <a:lstStyle/>
          <a:p>
            <a:endParaRPr lang="en-US" altLang="zh-CN" b="0" dirty="0"/>
          </a:p>
          <a:p>
            <a:r>
              <a:rPr lang="en-US" altLang="zh-CN" b="0" dirty="0"/>
              <a:t>【</a:t>
            </a:r>
            <a:r>
              <a:rPr lang="zh-CN" altLang="en-US" b="0" dirty="0"/>
              <a:t>答案</a:t>
            </a:r>
            <a:r>
              <a:rPr lang="en-US" altLang="zh-CN" b="0" dirty="0"/>
              <a:t>】D</a:t>
            </a:r>
          </a:p>
          <a:p>
            <a:r>
              <a:rPr lang="en-US" altLang="zh-CN" b="0" dirty="0"/>
              <a:t>【</a:t>
            </a:r>
            <a:r>
              <a:rPr lang="zh-CN" altLang="en-US" b="0" dirty="0"/>
              <a:t>解析</a:t>
            </a:r>
            <a:r>
              <a:rPr lang="en-US" altLang="zh-CN" b="0" dirty="0"/>
              <a:t>】</a:t>
            </a:r>
            <a:r>
              <a:rPr lang="zh-CN" altLang="en-US" b="0" dirty="0"/>
              <a:t>本题考核辅助生产费用的交互分配法。该种分配法的原理：先根据各辅助生产车间内部相互供应的数量和交互分配前费用分配率</a:t>
            </a:r>
            <a:r>
              <a:rPr lang="en-US" altLang="zh-CN" b="0" dirty="0"/>
              <a:t>(</a:t>
            </a:r>
            <a:r>
              <a:rPr lang="zh-CN" altLang="en-US" b="0" dirty="0"/>
              <a:t>单位成本</a:t>
            </a:r>
            <a:r>
              <a:rPr lang="en-US" altLang="zh-CN" b="0" dirty="0"/>
              <a:t>)</a:t>
            </a:r>
            <a:r>
              <a:rPr lang="zh-CN" altLang="en-US" b="0" dirty="0"/>
              <a:t>，进行一次交互分配</a:t>
            </a:r>
            <a:r>
              <a:rPr lang="en-US" altLang="zh-CN" b="0" dirty="0"/>
              <a:t>;</a:t>
            </a:r>
            <a:r>
              <a:rPr lang="zh-CN" altLang="en-US" b="0" dirty="0"/>
              <a:t>然后再将各辅助生产车间交互分配后的实际费用</a:t>
            </a:r>
            <a:r>
              <a:rPr lang="en-US" altLang="zh-CN" b="0" dirty="0"/>
              <a:t>(</a:t>
            </a:r>
            <a:r>
              <a:rPr lang="zh-CN" altLang="en-US" b="0" dirty="0"/>
              <a:t>即交互分配前的费用加上交互分配转入的费用，减去交互分配转出的费用</a:t>
            </a:r>
            <a:r>
              <a:rPr lang="en-US" altLang="zh-CN" b="0" dirty="0"/>
              <a:t>)</a:t>
            </a:r>
            <a:r>
              <a:rPr lang="zh-CN" altLang="en-US" b="0" dirty="0"/>
              <a:t>按对外提供劳务的数量，在辅助生产车间以外各受益单位之间进行分配。本题中交互分配前供水车间实际发生的费用为</a:t>
            </a:r>
            <a:r>
              <a:rPr lang="en-US" altLang="zh-CN" b="0" dirty="0"/>
              <a:t>54000</a:t>
            </a:r>
            <a:r>
              <a:rPr lang="zh-CN" altLang="en-US" b="0" dirty="0"/>
              <a:t>元，应负担供电车间的电费为</a:t>
            </a:r>
            <a:r>
              <a:rPr lang="en-US" altLang="zh-CN" b="0" dirty="0"/>
              <a:t>16200</a:t>
            </a:r>
            <a:r>
              <a:rPr lang="zh-CN" altLang="en-US" b="0" dirty="0"/>
              <a:t>元，供电车间耗用水</a:t>
            </a:r>
            <a:r>
              <a:rPr lang="en-US" altLang="zh-CN" b="0" dirty="0"/>
              <a:t>30000</a:t>
            </a:r>
            <a:r>
              <a:rPr lang="zh-CN" altLang="en-US" b="0" dirty="0"/>
              <a:t>吨，应负担的费用为：</a:t>
            </a:r>
            <a:r>
              <a:rPr lang="en-US" altLang="zh-CN" b="0" dirty="0"/>
              <a:t>54000÷300000 × 30000=5400(</a:t>
            </a:r>
            <a:r>
              <a:rPr lang="zh-CN" altLang="en-US" b="0" dirty="0"/>
              <a:t>元</a:t>
            </a:r>
            <a:r>
              <a:rPr lang="en-US" altLang="zh-CN" b="0" dirty="0"/>
              <a:t>)</a:t>
            </a:r>
            <a:r>
              <a:rPr lang="zh-CN" altLang="en-US" b="0" dirty="0"/>
              <a:t>，所以供水车间对辅助生产车间以外的受益单位分配水费的总成本为：</a:t>
            </a:r>
            <a:r>
              <a:rPr lang="en-US" altLang="zh-CN" b="0" dirty="0"/>
              <a:t>54000+16200-5400=64800(</a:t>
            </a:r>
            <a:r>
              <a:rPr lang="zh-CN" altLang="en-US" b="0" dirty="0"/>
              <a:t>元</a:t>
            </a:r>
            <a:r>
              <a:rPr lang="en-US" altLang="zh-CN" b="0" dirty="0"/>
              <a:t>)</a:t>
            </a:r>
            <a:r>
              <a:rPr lang="zh-CN" altLang="en-US" b="0" dirty="0" smtClean="0"/>
              <a:t>。</a:t>
            </a:r>
            <a:endParaRPr lang="zh-CN" altLang="en-US" b="0" dirty="0"/>
          </a:p>
          <a:p>
            <a:r>
              <a:rPr lang="zh-CN" altLang="en-US" b="0" dirty="0" smtClean="0"/>
              <a:t>       </a:t>
            </a:r>
            <a:r>
              <a:rPr lang="en-US" altLang="zh-CN"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63</a:t>
            </a:fld>
            <a:endParaRPr lang="zh-CN" altLang="en-US"/>
          </a:p>
        </p:txBody>
      </p:sp>
    </p:spTree>
    <p:extLst>
      <p:ext uri="{BB962C8B-B14F-4D97-AF65-F5344CB8AC3E}">
        <p14:creationId xmlns:p14="http://schemas.microsoft.com/office/powerpoint/2010/main" val="8445569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987574"/>
            <a:ext cx="6120606" cy="3628390"/>
          </a:xfrm>
        </p:spPr>
        <p:txBody>
          <a:bodyPr/>
          <a:lstStyle/>
          <a:p>
            <a:r>
              <a:rPr lang="en-US" altLang="zh-CN" sz="2000" b="0" dirty="0" smtClean="0">
                <a:solidFill>
                  <a:srgbClr val="FFC000"/>
                </a:solidFill>
              </a:rPr>
              <a:t>【</a:t>
            </a:r>
            <a:r>
              <a:rPr lang="zh-CN" altLang="en-US" sz="2000" b="0" dirty="0" smtClean="0">
                <a:solidFill>
                  <a:srgbClr val="FFC000"/>
                </a:solidFill>
              </a:rPr>
              <a:t>考前查漏补缺</a:t>
            </a:r>
            <a:r>
              <a:rPr lang="en-US" altLang="zh-CN" sz="2000" b="0" dirty="0" smtClean="0">
                <a:solidFill>
                  <a:srgbClr val="FFC000"/>
                </a:solidFill>
              </a:rPr>
              <a:t>-</a:t>
            </a:r>
            <a:r>
              <a:rPr lang="zh-CN" altLang="en-US" sz="2000" u="sng" dirty="0">
                <a:solidFill>
                  <a:srgbClr val="FFC000"/>
                </a:solidFill>
              </a:rPr>
              <a:t>产品成本</a:t>
            </a:r>
            <a:r>
              <a:rPr lang="en-US" altLang="zh-CN" sz="2000" b="0" dirty="0">
                <a:solidFill>
                  <a:srgbClr val="FFC000"/>
                </a:solidFill>
              </a:rPr>
              <a:t>·</a:t>
            </a:r>
            <a:r>
              <a:rPr lang="zh-CN" altLang="en-US" sz="2000" b="0" dirty="0">
                <a:solidFill>
                  <a:srgbClr val="FFC000"/>
                </a:solidFill>
              </a:rPr>
              <a:t>单选题</a:t>
            </a:r>
            <a:r>
              <a:rPr lang="en-US" altLang="zh-CN" sz="2000" b="0" dirty="0">
                <a:solidFill>
                  <a:srgbClr val="FFC000"/>
                </a:solidFill>
              </a:rPr>
              <a:t>】</a:t>
            </a:r>
            <a:endParaRPr lang="en-US" altLang="zh-CN" sz="2000" b="0" dirty="0"/>
          </a:p>
          <a:p>
            <a:r>
              <a:rPr lang="zh-CN" altLang="en-US" b="0" dirty="0" smtClean="0"/>
              <a:t>某</a:t>
            </a:r>
            <a:r>
              <a:rPr lang="zh-CN" altLang="en-US" b="0" dirty="0"/>
              <a:t>企业只生产一种产品，期初无在产品，本月投产产品</a:t>
            </a:r>
            <a:r>
              <a:rPr lang="en-US" altLang="zh-CN" b="0" dirty="0"/>
              <a:t>2400</a:t>
            </a:r>
            <a:r>
              <a:rPr lang="zh-CN" altLang="en-US" b="0" dirty="0"/>
              <a:t>件，本月发生直接材料成本</a:t>
            </a:r>
            <a:r>
              <a:rPr lang="en-US" altLang="zh-CN" b="0" dirty="0"/>
              <a:t>10000</a:t>
            </a:r>
            <a:r>
              <a:rPr lang="zh-CN" altLang="en-US" b="0" dirty="0"/>
              <a:t>元，直接人工成本</a:t>
            </a:r>
            <a:r>
              <a:rPr lang="en-US" altLang="zh-CN" b="0" dirty="0"/>
              <a:t>16000</a:t>
            </a:r>
            <a:r>
              <a:rPr lang="zh-CN" altLang="en-US" b="0" dirty="0"/>
              <a:t>元，制造费用</a:t>
            </a:r>
            <a:r>
              <a:rPr lang="en-US" altLang="zh-CN" b="0" dirty="0"/>
              <a:t>4000</a:t>
            </a:r>
            <a:r>
              <a:rPr lang="zh-CN" altLang="en-US" b="0" dirty="0"/>
              <a:t>元。本月共有完工产品</a:t>
            </a:r>
            <a:r>
              <a:rPr lang="en-US" altLang="zh-CN" b="0" dirty="0"/>
              <a:t>600</a:t>
            </a:r>
            <a:r>
              <a:rPr lang="zh-CN" altLang="en-US" b="0" dirty="0"/>
              <a:t>件，在产品</a:t>
            </a:r>
            <a:r>
              <a:rPr lang="en-US" altLang="zh-CN" b="0" dirty="0"/>
              <a:t>1800</a:t>
            </a:r>
            <a:r>
              <a:rPr lang="zh-CN" altLang="en-US" b="0" dirty="0"/>
              <a:t>件，完工程度平均为</a:t>
            </a:r>
            <a:r>
              <a:rPr lang="en-US" altLang="zh-CN" b="0" dirty="0"/>
              <a:t>50%</a:t>
            </a:r>
            <a:r>
              <a:rPr lang="zh-CN" altLang="en-US" b="0" dirty="0"/>
              <a:t>。本月发生的所有成本均按</a:t>
            </a:r>
            <a:r>
              <a:rPr lang="zh-CN" altLang="en-US" b="0" dirty="0">
                <a:solidFill>
                  <a:srgbClr val="23D9FF"/>
                </a:solidFill>
              </a:rPr>
              <a:t>约当产量比例法</a:t>
            </a:r>
            <a:r>
              <a:rPr lang="zh-CN" altLang="en-US" b="0" dirty="0"/>
              <a:t>分配。不考虑其他因素，本月完工产品成本为（　　）元。</a:t>
            </a:r>
          </a:p>
          <a:p>
            <a:r>
              <a:rPr lang="en-US" altLang="zh-CN" b="0" dirty="0"/>
              <a:t>A</a:t>
            </a:r>
            <a:r>
              <a:rPr lang="zh-CN" altLang="en-US" b="0" dirty="0"/>
              <a:t>．</a:t>
            </a:r>
            <a:r>
              <a:rPr lang="en-US" altLang="zh-CN" b="0" dirty="0"/>
              <a:t>18000</a:t>
            </a:r>
          </a:p>
          <a:p>
            <a:r>
              <a:rPr lang="en-US" altLang="zh-CN" b="0" dirty="0"/>
              <a:t>B</a:t>
            </a:r>
            <a:r>
              <a:rPr lang="zh-CN" altLang="en-US" b="0" dirty="0"/>
              <a:t>．</a:t>
            </a:r>
            <a:r>
              <a:rPr lang="en-US" altLang="zh-CN" b="0" dirty="0"/>
              <a:t>10000</a:t>
            </a:r>
          </a:p>
          <a:p>
            <a:r>
              <a:rPr lang="en-US" altLang="zh-CN" b="0" dirty="0"/>
              <a:t>C</a:t>
            </a:r>
            <a:r>
              <a:rPr lang="zh-CN" altLang="en-US" b="0" dirty="0"/>
              <a:t>．</a:t>
            </a:r>
            <a:r>
              <a:rPr lang="en-US" altLang="zh-CN" b="0" dirty="0"/>
              <a:t>12000</a:t>
            </a:r>
          </a:p>
          <a:p>
            <a:r>
              <a:rPr lang="en-US" altLang="zh-CN" b="0" dirty="0"/>
              <a:t>D</a:t>
            </a:r>
            <a:r>
              <a:rPr lang="zh-CN" altLang="en-US" b="0" dirty="0"/>
              <a:t>．</a:t>
            </a:r>
            <a:r>
              <a:rPr lang="en-US" altLang="zh-CN" b="0" dirty="0"/>
              <a:t>7500</a:t>
            </a:r>
          </a:p>
          <a:p>
            <a:endParaRPr lang="zh-CN" altLang="en-US" b="0" dirty="0"/>
          </a:p>
          <a:p>
            <a:r>
              <a:rPr lang="zh-CN" altLang="en-US" b="0" dirty="0" smtClean="0"/>
              <a:t>                     </a:t>
            </a:r>
            <a:endParaRPr lang="en-US" altLang="zh-CN" b="0" dirty="0" smtClean="0"/>
          </a:p>
          <a:p>
            <a:endParaRPr lang="en-US" altLang="zh-CN" b="0" dirty="0"/>
          </a:p>
          <a:p>
            <a:r>
              <a:rPr lang="zh-CN" altLang="en-US"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64</a:t>
            </a:fld>
            <a:endParaRPr lang="zh-CN" altLang="en-US"/>
          </a:p>
        </p:txBody>
      </p:sp>
    </p:spTree>
    <p:extLst>
      <p:ext uri="{BB962C8B-B14F-4D97-AF65-F5344CB8AC3E}">
        <p14:creationId xmlns:p14="http://schemas.microsoft.com/office/powerpoint/2010/main" val="169043397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611560" y="915566"/>
            <a:ext cx="6912768" cy="3628390"/>
          </a:xfrm>
        </p:spPr>
        <p:txBody>
          <a:bodyPr/>
          <a:lstStyle/>
          <a:p>
            <a:endParaRPr lang="en-US" altLang="zh-CN" b="0" dirty="0"/>
          </a:p>
          <a:p>
            <a:r>
              <a:rPr lang="en-US" altLang="zh-CN" b="0" dirty="0"/>
              <a:t>【</a:t>
            </a:r>
            <a:r>
              <a:rPr lang="zh-CN" altLang="en-US" b="0" dirty="0"/>
              <a:t>答案</a:t>
            </a:r>
            <a:r>
              <a:rPr lang="en-US" altLang="zh-CN" b="0" dirty="0"/>
              <a:t>】C</a:t>
            </a:r>
          </a:p>
          <a:p>
            <a:r>
              <a:rPr lang="en-US" altLang="zh-CN" b="0" dirty="0"/>
              <a:t>【</a:t>
            </a:r>
            <a:r>
              <a:rPr lang="zh-CN" altLang="en-US" b="0" dirty="0"/>
              <a:t>解析</a:t>
            </a:r>
            <a:r>
              <a:rPr lang="en-US" altLang="zh-CN" b="0" dirty="0"/>
              <a:t>】</a:t>
            </a:r>
            <a:r>
              <a:rPr lang="zh-CN" altLang="en-US" b="0" dirty="0"/>
              <a:t>在产品约当产量＝</a:t>
            </a:r>
            <a:r>
              <a:rPr lang="en-US" altLang="zh-CN" b="0" dirty="0"/>
              <a:t>1800×50%</a:t>
            </a:r>
            <a:r>
              <a:rPr lang="zh-CN" altLang="en-US" b="0" dirty="0"/>
              <a:t>＝</a:t>
            </a:r>
            <a:r>
              <a:rPr lang="en-US" altLang="zh-CN" b="0" dirty="0"/>
              <a:t>900</a:t>
            </a:r>
            <a:r>
              <a:rPr lang="zh-CN" altLang="en-US" b="0" dirty="0"/>
              <a:t>（件）；</a:t>
            </a:r>
          </a:p>
          <a:p>
            <a:r>
              <a:rPr lang="zh-CN" altLang="en-US" b="0" dirty="0"/>
              <a:t>本月共发生生产费用＝</a:t>
            </a:r>
            <a:r>
              <a:rPr lang="en-US" altLang="zh-CN" b="0" dirty="0"/>
              <a:t>10000</a:t>
            </a:r>
            <a:r>
              <a:rPr lang="zh-CN" altLang="en-US" b="0" dirty="0"/>
              <a:t>＋</a:t>
            </a:r>
            <a:r>
              <a:rPr lang="en-US" altLang="zh-CN" b="0" dirty="0"/>
              <a:t>16000</a:t>
            </a:r>
            <a:r>
              <a:rPr lang="zh-CN" altLang="en-US" b="0" dirty="0"/>
              <a:t>＋</a:t>
            </a:r>
            <a:r>
              <a:rPr lang="en-US" altLang="zh-CN" b="0" dirty="0"/>
              <a:t>4000</a:t>
            </a:r>
            <a:r>
              <a:rPr lang="zh-CN" altLang="en-US" b="0" dirty="0"/>
              <a:t>＝</a:t>
            </a:r>
            <a:r>
              <a:rPr lang="en-US" altLang="zh-CN" b="0" dirty="0"/>
              <a:t>30000</a:t>
            </a:r>
            <a:r>
              <a:rPr lang="zh-CN" altLang="en-US" b="0" dirty="0"/>
              <a:t>（元）；</a:t>
            </a:r>
          </a:p>
          <a:p>
            <a:r>
              <a:rPr lang="zh-CN" altLang="en-US" b="0" dirty="0"/>
              <a:t>本月完工产品成本＝</a:t>
            </a:r>
            <a:r>
              <a:rPr lang="en-US" altLang="zh-CN" b="0" dirty="0"/>
              <a:t>30000÷</a:t>
            </a:r>
            <a:r>
              <a:rPr lang="zh-CN" altLang="en-US" b="0" dirty="0"/>
              <a:t>（</a:t>
            </a:r>
            <a:r>
              <a:rPr lang="en-US" altLang="zh-CN" b="0" dirty="0"/>
              <a:t>600+900</a:t>
            </a:r>
            <a:r>
              <a:rPr lang="zh-CN" altLang="en-US" b="0" dirty="0"/>
              <a:t>）</a:t>
            </a:r>
            <a:r>
              <a:rPr lang="en-US" altLang="zh-CN" b="0" dirty="0"/>
              <a:t>×600</a:t>
            </a:r>
            <a:r>
              <a:rPr lang="zh-CN" altLang="en-US" b="0" dirty="0"/>
              <a:t>＝</a:t>
            </a:r>
            <a:r>
              <a:rPr lang="en-US" altLang="zh-CN" b="0" dirty="0"/>
              <a:t>12000</a:t>
            </a:r>
            <a:r>
              <a:rPr lang="zh-CN" altLang="en-US" b="0" dirty="0"/>
              <a:t>（元）。</a:t>
            </a:r>
          </a:p>
          <a:p>
            <a:r>
              <a:rPr lang="zh-CN" altLang="en-US" b="0" dirty="0" smtClean="0"/>
              <a:t>       </a:t>
            </a:r>
            <a:r>
              <a:rPr lang="en-US" altLang="zh-CN" b="0" dirty="0" smtClean="0"/>
              <a:t> </a:t>
            </a:r>
            <a:endParaRPr lang="zh-CN" altLang="en-US"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65</a:t>
            </a:fld>
            <a:endParaRPr lang="zh-CN" altLang="en-US"/>
          </a:p>
        </p:txBody>
      </p:sp>
    </p:spTree>
    <p:extLst>
      <p:ext uri="{BB962C8B-B14F-4D97-AF65-F5344CB8AC3E}">
        <p14:creationId xmlns:p14="http://schemas.microsoft.com/office/powerpoint/2010/main" val="5323155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EF48FF3F-EFC1-DA2C-81FB-28D4384CABE3}"/>
              </a:ext>
            </a:extLst>
          </p:cNvPr>
          <p:cNvSpPr>
            <a:spLocks noGrp="1"/>
          </p:cNvSpPr>
          <p:nvPr>
            <p:ph sz="half" idx="2"/>
          </p:nvPr>
        </p:nvSpPr>
        <p:spPr>
          <a:xfrm>
            <a:off x="971600" y="1059582"/>
            <a:ext cx="4896544" cy="4176000"/>
          </a:xfrm>
        </p:spPr>
        <p:txBody>
          <a:bodyPr/>
          <a:lstStyle/>
          <a:p>
            <a:r>
              <a:rPr lang="en-US" altLang="zh-CN" sz="2000" b="0" dirty="0" smtClean="0">
                <a:solidFill>
                  <a:srgbClr val="FFC000"/>
                </a:solidFill>
              </a:rPr>
              <a:t>【</a:t>
            </a:r>
            <a:r>
              <a:rPr lang="zh-CN" altLang="en-US" sz="2000" b="0" dirty="0" smtClean="0">
                <a:solidFill>
                  <a:srgbClr val="FFC000"/>
                </a:solidFill>
              </a:rPr>
              <a:t>考前查漏补缺</a:t>
            </a:r>
            <a:r>
              <a:rPr lang="en-US" altLang="zh-CN" sz="2000" b="0" dirty="0" smtClean="0">
                <a:solidFill>
                  <a:srgbClr val="FFC000"/>
                </a:solidFill>
              </a:rPr>
              <a:t>-</a:t>
            </a:r>
            <a:r>
              <a:rPr lang="zh-CN" altLang="en-US" sz="2000" u="sng" dirty="0">
                <a:solidFill>
                  <a:srgbClr val="FFC000"/>
                </a:solidFill>
              </a:rPr>
              <a:t>产品成本</a:t>
            </a:r>
            <a:r>
              <a:rPr lang="en-US" altLang="zh-CN" sz="2000" b="0" dirty="0">
                <a:solidFill>
                  <a:srgbClr val="FFC000"/>
                </a:solidFill>
              </a:rPr>
              <a:t>·</a:t>
            </a:r>
            <a:r>
              <a:rPr lang="zh-CN" altLang="en-US" sz="2000" b="0" dirty="0">
                <a:solidFill>
                  <a:srgbClr val="FFC000"/>
                </a:solidFill>
              </a:rPr>
              <a:t>单选题</a:t>
            </a:r>
            <a:r>
              <a:rPr lang="en-US" altLang="zh-CN" sz="2000" b="0" dirty="0">
                <a:solidFill>
                  <a:srgbClr val="FFC000"/>
                </a:solidFill>
              </a:rPr>
              <a:t>】</a:t>
            </a:r>
            <a:endParaRPr lang="en-US" altLang="zh-CN" sz="2000" b="0" dirty="0"/>
          </a:p>
          <a:p>
            <a:r>
              <a:rPr lang="zh-CN" altLang="en-US" b="0" dirty="0" smtClean="0"/>
              <a:t>生</a:t>
            </a:r>
            <a:r>
              <a:rPr lang="zh-CN" altLang="en-US" b="0" dirty="0"/>
              <a:t>产</a:t>
            </a:r>
            <a:r>
              <a:rPr lang="en-US" altLang="zh-CN" b="0" dirty="0"/>
              <a:t>A</a:t>
            </a:r>
            <a:r>
              <a:rPr lang="zh-CN" altLang="en-US" b="0" dirty="0"/>
              <a:t>产品有两道工序，第一道工序要</a:t>
            </a:r>
            <a:r>
              <a:rPr lang="en-US" altLang="zh-CN" b="0" dirty="0"/>
              <a:t>240</a:t>
            </a:r>
            <a:r>
              <a:rPr lang="zh-CN" altLang="en-US" b="0" dirty="0"/>
              <a:t>小时，第二道工序要</a:t>
            </a:r>
            <a:r>
              <a:rPr lang="en-US" altLang="zh-CN" b="0" dirty="0"/>
              <a:t>160</a:t>
            </a:r>
            <a:r>
              <a:rPr lang="zh-CN" altLang="en-US" b="0" dirty="0"/>
              <a:t>小时，已知第一道工序没有在产品，第二道工序在产品</a:t>
            </a:r>
            <a:r>
              <a:rPr lang="en-US" altLang="zh-CN" b="0" dirty="0"/>
              <a:t>200</a:t>
            </a:r>
            <a:r>
              <a:rPr lang="zh-CN" altLang="en-US" b="0" dirty="0"/>
              <a:t>件，</a:t>
            </a:r>
            <a:r>
              <a:rPr lang="zh-CN" altLang="en-US" b="0" dirty="0">
                <a:solidFill>
                  <a:srgbClr val="FFC000"/>
                </a:solidFill>
              </a:rPr>
              <a:t>本工序内</a:t>
            </a:r>
            <a:r>
              <a:rPr lang="zh-CN" altLang="en-US" b="0" dirty="0"/>
              <a:t>平均完工进度是</a:t>
            </a:r>
            <a:r>
              <a:rPr lang="en-US" altLang="zh-CN" b="0" dirty="0"/>
              <a:t>60%</a:t>
            </a:r>
            <a:r>
              <a:rPr lang="zh-CN" altLang="en-US" b="0" dirty="0"/>
              <a:t>，第二道工序在产品的约当产量是（　）件。</a:t>
            </a:r>
          </a:p>
          <a:p>
            <a:r>
              <a:rPr lang="en-US" altLang="zh-CN" b="0" dirty="0"/>
              <a:t>A.120        B.168  </a:t>
            </a:r>
          </a:p>
          <a:p>
            <a:r>
              <a:rPr lang="en-US" altLang="zh-CN" b="0" dirty="0"/>
              <a:t>C.80         D.200 </a:t>
            </a:r>
          </a:p>
          <a:p>
            <a:endParaRPr lang="zh-CN" altLang="en-US" sz="1800" b="0" dirty="0"/>
          </a:p>
        </p:txBody>
      </p:sp>
      <p:sp>
        <p:nvSpPr>
          <p:cNvPr id="3" name="灯片编号占位符 2">
            <a:extLst>
              <a:ext uri="{FF2B5EF4-FFF2-40B4-BE49-F238E27FC236}">
                <a16:creationId xmlns:a16="http://schemas.microsoft.com/office/drawing/2014/main" id="{8A5DE97A-2B8D-DD01-D007-DFA0EDFCC343}"/>
              </a:ext>
            </a:extLst>
          </p:cNvPr>
          <p:cNvSpPr>
            <a:spLocks noGrp="1"/>
          </p:cNvSpPr>
          <p:nvPr>
            <p:ph type="sldNum" sz="quarter" idx="12"/>
          </p:nvPr>
        </p:nvSpPr>
        <p:spPr/>
        <p:txBody>
          <a:bodyPr/>
          <a:lstStyle/>
          <a:p>
            <a:fld id="{565CE74E-AB26-4998-AD42-012C4C1AD076}" type="slidenum">
              <a:rPr lang="zh-CN" altLang="en-US" smtClean="0"/>
              <a:t>66</a:t>
            </a:fld>
            <a:endParaRPr lang="zh-CN" altLang="en-US"/>
          </a:p>
        </p:txBody>
      </p:sp>
    </p:spTree>
    <p:extLst>
      <p:ext uri="{BB962C8B-B14F-4D97-AF65-F5344CB8AC3E}">
        <p14:creationId xmlns:p14="http://schemas.microsoft.com/office/powerpoint/2010/main" val="362694111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DA1ECBB2-0618-AEE4-B316-7D2BD7E334D9}"/>
              </a:ext>
            </a:extLst>
          </p:cNvPr>
          <p:cNvSpPr>
            <a:spLocks noGrp="1"/>
          </p:cNvSpPr>
          <p:nvPr>
            <p:ph sz="half" idx="2"/>
          </p:nvPr>
        </p:nvSpPr>
        <p:spPr>
          <a:xfrm>
            <a:off x="755650" y="1059582"/>
            <a:ext cx="7344742" cy="3628390"/>
          </a:xfrm>
        </p:spPr>
        <p:txBody>
          <a:bodyPr/>
          <a:lstStyle/>
          <a:p>
            <a:r>
              <a:rPr lang="zh-CN" altLang="en-US" sz="1400" b="1" u="sng" dirty="0" smtClean="0">
                <a:solidFill>
                  <a:srgbClr val="FFFF00"/>
                </a:solidFill>
              </a:rPr>
              <a:t>完</a:t>
            </a:r>
            <a:r>
              <a:rPr lang="zh-CN" altLang="en-US" sz="1400" b="1" u="sng" dirty="0">
                <a:solidFill>
                  <a:srgbClr val="FFFF00"/>
                </a:solidFill>
              </a:rPr>
              <a:t>工程度的计算</a:t>
            </a:r>
          </a:p>
          <a:p>
            <a:r>
              <a:rPr lang="en-US" altLang="zh-CN" sz="1400" dirty="0" smtClean="0">
                <a:solidFill>
                  <a:srgbClr val="FFC000"/>
                </a:solidFill>
                <a:cs typeface="黑体" panose="02010609060101010101" pitchFamily="49" charset="-122"/>
                <a:sym typeface="+mn-ea"/>
              </a:rPr>
              <a:t>通常假定</a:t>
            </a:r>
            <a:r>
              <a:rPr lang="en-US" altLang="zh-CN" sz="1400" dirty="0" smtClean="0">
                <a:cs typeface="黑体" panose="02010609060101010101" pitchFamily="49" charset="-122"/>
                <a:sym typeface="+mn-ea"/>
              </a:rPr>
              <a:t>处于某工序的在产品只完成本工序的</a:t>
            </a:r>
            <a:r>
              <a:rPr lang="en-US" altLang="zh-CN" sz="1400" dirty="0" smtClean="0">
                <a:solidFill>
                  <a:srgbClr val="FFC000"/>
                </a:solidFill>
                <a:cs typeface="黑体" panose="02010609060101010101" pitchFamily="49" charset="-122"/>
                <a:sym typeface="+mn-ea"/>
              </a:rPr>
              <a:t>一半</a:t>
            </a:r>
            <a:r>
              <a:rPr lang="en-US" altLang="zh-CN" sz="1400" dirty="0">
                <a:cs typeface="黑体" panose="02010609060101010101" pitchFamily="49" charset="-122"/>
                <a:sym typeface="+mn-ea"/>
              </a:rPr>
              <a:t>（</a:t>
            </a:r>
            <a:r>
              <a:rPr lang="en-US" altLang="zh-CN" sz="1400" dirty="0">
                <a:solidFill>
                  <a:srgbClr val="FFC000"/>
                </a:solidFill>
                <a:cs typeface="黑体" panose="02010609060101010101" pitchFamily="49" charset="-122"/>
                <a:sym typeface="+mn-ea"/>
              </a:rPr>
              <a:t>50</a:t>
            </a:r>
            <a:r>
              <a:rPr lang="en-US" altLang="zh-CN" sz="1400" dirty="0" smtClean="0">
                <a:solidFill>
                  <a:srgbClr val="FFC000"/>
                </a:solidFill>
                <a:cs typeface="黑体" panose="02010609060101010101" pitchFamily="49" charset="-122"/>
                <a:sym typeface="+mn-ea"/>
              </a:rPr>
              <a:t>%</a:t>
            </a:r>
            <a:r>
              <a:rPr lang="en-US" altLang="zh-CN" sz="1400" dirty="0" smtClean="0">
                <a:cs typeface="黑体" panose="02010609060101010101" pitchFamily="49" charset="-122"/>
                <a:sym typeface="+mn-ea"/>
              </a:rPr>
              <a:t>）：</a:t>
            </a:r>
          </a:p>
          <a:p>
            <a:endParaRPr lang="en-US" altLang="zh-CN" sz="1400" dirty="0">
              <a:cs typeface="黑体" panose="02010609060101010101" pitchFamily="49" charset="-122"/>
            </a:endParaRPr>
          </a:p>
          <a:p>
            <a:endParaRPr lang="en-US" altLang="zh-CN" sz="1400" dirty="0" smtClean="0">
              <a:cs typeface="黑体" panose="02010609060101010101" pitchFamily="49" charset="-122"/>
              <a:sym typeface="+mn-ea"/>
            </a:endParaRPr>
          </a:p>
          <a:p>
            <a:endParaRPr lang="en-US" altLang="zh-CN" sz="1400" dirty="0">
              <a:cs typeface="黑体" panose="02010609060101010101" pitchFamily="49" charset="-122"/>
            </a:endParaRPr>
          </a:p>
          <a:p>
            <a:endParaRPr lang="en-US" altLang="zh-CN" sz="1400" dirty="0" smtClean="0">
              <a:cs typeface="黑体" panose="02010609060101010101" pitchFamily="49" charset="-122"/>
              <a:sym typeface="+mn-ea"/>
            </a:endParaRPr>
          </a:p>
          <a:p>
            <a:endParaRPr lang="en-US" altLang="zh-CN" sz="1400" dirty="0">
              <a:cs typeface="黑体" panose="02010609060101010101" pitchFamily="49" charset="-122"/>
            </a:endParaRPr>
          </a:p>
          <a:p>
            <a:r>
              <a:rPr lang="en-US" altLang="zh-CN" sz="1400" b="0" dirty="0"/>
              <a:t>【</a:t>
            </a:r>
            <a:r>
              <a:rPr lang="zh-CN" altLang="en-US" sz="1400" b="0" dirty="0"/>
              <a:t>答案</a:t>
            </a:r>
            <a:r>
              <a:rPr lang="en-US" altLang="zh-CN" sz="1400" b="0" dirty="0"/>
              <a:t>】B </a:t>
            </a:r>
          </a:p>
          <a:p>
            <a:r>
              <a:rPr lang="en-US" altLang="zh-CN" sz="1400" b="0" dirty="0"/>
              <a:t>【</a:t>
            </a:r>
            <a:r>
              <a:rPr lang="zh-CN" altLang="en-US" sz="1400" b="0" dirty="0"/>
              <a:t>解析</a:t>
            </a:r>
            <a:r>
              <a:rPr lang="en-US" altLang="zh-CN" sz="1400" b="0" dirty="0"/>
              <a:t>】</a:t>
            </a:r>
            <a:r>
              <a:rPr lang="zh-CN" altLang="en-US" sz="1400" b="0" dirty="0"/>
              <a:t>第二道工序在产品的完工进度＝（</a:t>
            </a:r>
            <a:r>
              <a:rPr lang="en-US" altLang="zh-CN" sz="1400" b="0" dirty="0"/>
              <a:t>240</a:t>
            </a:r>
            <a:r>
              <a:rPr lang="zh-CN" altLang="en-US" sz="1400" b="0" dirty="0"/>
              <a:t>＋</a:t>
            </a:r>
            <a:r>
              <a:rPr lang="en-US" altLang="zh-CN" sz="1400" b="0" dirty="0"/>
              <a:t>160×60%</a:t>
            </a:r>
            <a:r>
              <a:rPr lang="zh-CN" altLang="en-US" sz="1400" b="0" dirty="0"/>
              <a:t>）</a:t>
            </a:r>
            <a:r>
              <a:rPr lang="en-US" altLang="zh-CN" sz="1400" b="0" dirty="0"/>
              <a:t>/</a:t>
            </a:r>
            <a:r>
              <a:rPr lang="zh-CN" altLang="en-US" sz="1400" b="0" dirty="0"/>
              <a:t>（</a:t>
            </a:r>
            <a:r>
              <a:rPr lang="en-US" altLang="zh-CN" sz="1400" b="0" dirty="0"/>
              <a:t>240</a:t>
            </a:r>
            <a:r>
              <a:rPr lang="zh-CN" altLang="en-US" sz="1400" b="0" dirty="0"/>
              <a:t>＋</a:t>
            </a:r>
            <a:r>
              <a:rPr lang="en-US" altLang="zh-CN" sz="1400" b="0" dirty="0"/>
              <a:t>160</a:t>
            </a:r>
            <a:r>
              <a:rPr lang="zh-CN" altLang="en-US" sz="1400" b="0" dirty="0"/>
              <a:t>）</a:t>
            </a:r>
            <a:r>
              <a:rPr lang="en-US" altLang="zh-CN" sz="1400" b="0" dirty="0"/>
              <a:t>×100%</a:t>
            </a:r>
            <a:r>
              <a:rPr lang="zh-CN" altLang="en-US" sz="1400" b="0" dirty="0"/>
              <a:t>＝</a:t>
            </a:r>
            <a:r>
              <a:rPr lang="en-US" altLang="zh-CN" sz="1400" b="0" dirty="0"/>
              <a:t>84% </a:t>
            </a:r>
          </a:p>
          <a:p>
            <a:r>
              <a:rPr lang="zh-CN" altLang="en-US" sz="1400" b="0" dirty="0"/>
              <a:t>第二道工序在产品的约当产量＝</a:t>
            </a:r>
            <a:r>
              <a:rPr lang="en-US" altLang="zh-CN" sz="1400" b="0" dirty="0"/>
              <a:t>200×84%</a:t>
            </a:r>
            <a:r>
              <a:rPr lang="zh-CN" altLang="en-US" sz="1400" b="0" dirty="0"/>
              <a:t>＝</a:t>
            </a:r>
            <a:r>
              <a:rPr lang="en-US" altLang="zh-CN" sz="1400" b="0" dirty="0"/>
              <a:t>168</a:t>
            </a:r>
            <a:r>
              <a:rPr lang="zh-CN" altLang="en-US" sz="1400" b="0" dirty="0"/>
              <a:t>（件）</a:t>
            </a:r>
          </a:p>
          <a:p>
            <a:endParaRPr lang="en-US" altLang="zh-CN" sz="1400" dirty="0">
              <a:cs typeface="黑体" panose="02010609060101010101" pitchFamily="49" charset="-122"/>
              <a:sym typeface="+mn-ea"/>
            </a:endParaRPr>
          </a:p>
          <a:p>
            <a:endParaRPr lang="zh-CN" altLang="en-US" sz="1400" dirty="0"/>
          </a:p>
          <a:p>
            <a:endParaRPr lang="zh-CN" altLang="en-US" dirty="0"/>
          </a:p>
        </p:txBody>
      </p:sp>
      <p:sp>
        <p:nvSpPr>
          <p:cNvPr id="3" name="灯片编号占位符 2">
            <a:extLst>
              <a:ext uri="{FF2B5EF4-FFF2-40B4-BE49-F238E27FC236}">
                <a16:creationId xmlns:a16="http://schemas.microsoft.com/office/drawing/2014/main" id="{40D2D261-5554-36E1-3156-93B6AD4DAA06}"/>
              </a:ext>
            </a:extLst>
          </p:cNvPr>
          <p:cNvSpPr>
            <a:spLocks noGrp="1"/>
          </p:cNvSpPr>
          <p:nvPr>
            <p:ph type="sldNum" sz="quarter" idx="12"/>
          </p:nvPr>
        </p:nvSpPr>
        <p:spPr/>
        <p:txBody>
          <a:bodyPr/>
          <a:lstStyle/>
          <a:p>
            <a:fld id="{565CE74E-AB26-4998-AD42-012C4C1AD076}" type="slidenum">
              <a:rPr lang="zh-CN" altLang="en-US" smtClean="0"/>
              <a:t>67</a:t>
            </a:fld>
            <a:endParaRPr lang="zh-CN" altLang="en-US"/>
          </a:p>
        </p:txBody>
      </p:sp>
      <p:sp>
        <p:nvSpPr>
          <p:cNvPr id="4" name="文本框 3">
            <a:extLst>
              <a:ext uri="{FF2B5EF4-FFF2-40B4-BE49-F238E27FC236}">
                <a16:creationId xmlns:a16="http://schemas.microsoft.com/office/drawing/2014/main" id="{D052F2C2-D159-BB4E-8669-A49FD3BA289F}"/>
              </a:ext>
            </a:extLst>
          </p:cNvPr>
          <p:cNvSpPr txBox="1"/>
          <p:nvPr/>
        </p:nvSpPr>
        <p:spPr>
          <a:xfrm>
            <a:off x="1044000" y="1995750"/>
            <a:ext cx="1710725" cy="365036"/>
          </a:xfrm>
          <a:prstGeom prst="rect">
            <a:avLst/>
          </a:prstGeom>
          <a:noFill/>
        </p:spPr>
        <p:txBody>
          <a:bodyPr wrap="none" rtlCol="0" anchor="t">
            <a:spAutoFit/>
          </a:bodyPr>
          <a:lstStyle/>
          <a:p>
            <a:pPr indent="0">
              <a:lnSpc>
                <a:spcPct val="150000"/>
              </a:lnSpc>
              <a:buNone/>
            </a:pPr>
            <a:r>
              <a:rPr lang="en-US" sz="1400" dirty="0" err="1">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某道工序完工程度</a:t>
            </a:r>
            <a:r>
              <a:rPr 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a:t>
            </a:r>
            <a:endParaRPr lang="en-US" altLang="en-US" sz="1400" b="1"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endParaRPr>
          </a:p>
        </p:txBody>
      </p:sp>
      <p:cxnSp>
        <p:nvCxnSpPr>
          <p:cNvPr id="5" name="直接连接符 4">
            <a:extLst>
              <a:ext uri="{FF2B5EF4-FFF2-40B4-BE49-F238E27FC236}">
                <a16:creationId xmlns:a16="http://schemas.microsoft.com/office/drawing/2014/main" id="{B1B9FE2B-5338-A053-6735-FC8C52FAFF18}"/>
              </a:ext>
            </a:extLst>
          </p:cNvPr>
          <p:cNvCxnSpPr/>
          <p:nvPr/>
        </p:nvCxnSpPr>
        <p:spPr>
          <a:xfrm>
            <a:off x="2700000" y="2221581"/>
            <a:ext cx="4946670" cy="983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DAE2AAA3-5362-99BF-2A47-CDE3640F70E8}"/>
              </a:ext>
            </a:extLst>
          </p:cNvPr>
          <p:cNvSpPr txBox="1"/>
          <p:nvPr/>
        </p:nvSpPr>
        <p:spPr>
          <a:xfrm>
            <a:off x="2912185" y="1846537"/>
            <a:ext cx="4752000" cy="365036"/>
          </a:xfrm>
          <a:prstGeom prst="rect">
            <a:avLst/>
          </a:prstGeom>
          <a:noFill/>
        </p:spPr>
        <p:txBody>
          <a:bodyPr wrap="square" rtlCol="0" anchor="t">
            <a:spAutoFit/>
          </a:bodyPr>
          <a:lstStyle/>
          <a:p>
            <a:pPr indent="0">
              <a:lnSpc>
                <a:spcPct val="150000"/>
              </a:lnSpc>
              <a:buNone/>
            </a:pP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前面各道工序工时定额之和</a:t>
            </a:r>
            <a:r>
              <a:rPr lang="en-US" altLang="zh-CN"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本道工序工时定额</a:t>
            </a:r>
            <a:r>
              <a:rPr lang="en-US" altLang="zh-CN"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a:t>
            </a:r>
            <a:r>
              <a:rPr lang="en-US" altLang="zh-CN" sz="1400" b="1" dirty="0">
                <a:solidFill>
                  <a:srgbClr val="FFC000"/>
                </a:solidFill>
                <a:latin typeface="黑体" panose="02010609060101010101" pitchFamily="49" charset="-122"/>
                <a:ea typeface="黑体" panose="02010609060101010101" pitchFamily="49" charset="-122"/>
                <a:cs typeface="黑体" panose="02010609060101010101" pitchFamily="49" charset="-122"/>
                <a:sym typeface="+mn-ea"/>
              </a:rPr>
              <a:t>50%</a:t>
            </a:r>
            <a:endPar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7" name="文本框 6">
            <a:extLst>
              <a:ext uri="{FF2B5EF4-FFF2-40B4-BE49-F238E27FC236}">
                <a16:creationId xmlns:a16="http://schemas.microsoft.com/office/drawing/2014/main" id="{A97EF010-C6CD-9FA7-4C61-1FA657F0D5E5}"/>
              </a:ext>
            </a:extLst>
          </p:cNvPr>
          <p:cNvSpPr txBox="1"/>
          <p:nvPr/>
        </p:nvSpPr>
        <p:spPr>
          <a:xfrm>
            <a:off x="2628000" y="2254886"/>
            <a:ext cx="4752000" cy="365036"/>
          </a:xfrm>
          <a:prstGeom prst="rect">
            <a:avLst/>
          </a:prstGeom>
          <a:noFill/>
        </p:spPr>
        <p:txBody>
          <a:bodyPr wrap="square" rtlCol="0" anchor="t">
            <a:spAutoFit/>
          </a:bodyPr>
          <a:lstStyle/>
          <a:p>
            <a:pPr indent="0" algn="ctr">
              <a:lnSpc>
                <a:spcPct val="150000"/>
              </a:lnSpc>
              <a:buNone/>
            </a:pP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产品</a:t>
            </a:r>
            <a:r>
              <a:rPr lang="zh-CN" altLang="en-US" sz="1400" b="1" dirty="0">
                <a:solidFill>
                  <a:srgbClr val="FFC000"/>
                </a:solidFill>
                <a:latin typeface="黑体" panose="02010609060101010101" pitchFamily="49" charset="-122"/>
                <a:ea typeface="黑体" panose="02010609060101010101" pitchFamily="49" charset="-122"/>
                <a:cs typeface="黑体" panose="02010609060101010101" pitchFamily="49" charset="-122"/>
                <a:sym typeface="+mn-ea"/>
              </a:rPr>
              <a:t>总</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工时定额 </a:t>
            </a:r>
          </a:p>
        </p:txBody>
      </p:sp>
      <p:sp>
        <p:nvSpPr>
          <p:cNvPr id="8" name="文本框 7">
            <a:extLst>
              <a:ext uri="{FF2B5EF4-FFF2-40B4-BE49-F238E27FC236}">
                <a16:creationId xmlns:a16="http://schemas.microsoft.com/office/drawing/2014/main" id="{83F9C783-48D5-7D7C-2B13-C02F013A4E00}"/>
              </a:ext>
            </a:extLst>
          </p:cNvPr>
          <p:cNvSpPr txBox="1"/>
          <p:nvPr/>
        </p:nvSpPr>
        <p:spPr>
          <a:xfrm>
            <a:off x="7632028" y="1956829"/>
            <a:ext cx="974495" cy="442878"/>
          </a:xfrm>
          <a:prstGeom prst="rect">
            <a:avLst/>
          </a:prstGeom>
          <a:noFill/>
        </p:spPr>
        <p:txBody>
          <a:bodyPr wrap="square" rtlCol="0" anchor="t">
            <a:spAutoFit/>
          </a:bodyPr>
          <a:lstStyle/>
          <a:p>
            <a:pPr lvl="0" algn="l">
              <a:lnSpc>
                <a:spcPct val="150000"/>
              </a:lnSpc>
              <a:buClrTx/>
              <a:buSzTx/>
              <a:buFontTx/>
            </a:pPr>
            <a:r>
              <a:rPr lang="en-US" sz="18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×100%</a:t>
            </a:r>
          </a:p>
        </p:txBody>
      </p:sp>
      <p:sp>
        <p:nvSpPr>
          <p:cNvPr id="9" name="文本框 8">
            <a:extLst>
              <a:ext uri="{FF2B5EF4-FFF2-40B4-BE49-F238E27FC236}">
                <a16:creationId xmlns:a16="http://schemas.microsoft.com/office/drawing/2014/main" id="{8D051D6C-5CE2-9673-8ACF-82C3A21B74FB}"/>
              </a:ext>
            </a:extLst>
          </p:cNvPr>
          <p:cNvSpPr txBox="1"/>
          <p:nvPr/>
        </p:nvSpPr>
        <p:spPr>
          <a:xfrm>
            <a:off x="1044000" y="2879058"/>
            <a:ext cx="7416000" cy="415498"/>
          </a:xfrm>
          <a:prstGeom prst="rect">
            <a:avLst/>
          </a:prstGeom>
          <a:noFill/>
        </p:spPr>
        <p:txBody>
          <a:bodyPr wrap="square" rtlCol="0" anchor="t">
            <a:spAutoFit/>
          </a:bodyPr>
          <a:lstStyle/>
          <a:p>
            <a:pPr indent="0">
              <a:lnSpc>
                <a:spcPct val="150000"/>
              </a:lnSpc>
              <a:buNone/>
            </a:pPr>
            <a:r>
              <a:rPr lang="en-US" altLang="zh-CN"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 </a:t>
            </a:r>
            <a:r>
              <a:rPr lang="en-US" altLang="zh-CN" sz="1400" dirty="0" smtClean="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 </a:t>
            </a:r>
            <a:r>
              <a:rPr lang="zh-CN" altLang="en-US" sz="1400" dirty="0" smtClean="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如</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果考试</a:t>
            </a:r>
            <a:r>
              <a:rPr lang="zh-CN" altLang="en-US" sz="1400" b="1" dirty="0">
                <a:solidFill>
                  <a:srgbClr val="FFC000"/>
                </a:solidFill>
                <a:latin typeface="黑体" panose="02010609060101010101" pitchFamily="49" charset="-122"/>
                <a:ea typeface="黑体" panose="02010609060101010101" pitchFamily="49" charset="-122"/>
                <a:cs typeface="黑体" panose="02010609060101010101" pitchFamily="49" charset="-122"/>
                <a:sym typeface="+mn-ea"/>
              </a:rPr>
              <a:t>特指了</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在产品所处工序的完工程度时，则：将</a:t>
            </a:r>
            <a:r>
              <a:rPr lang="en-US" altLang="zh-CN"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50%</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替换为考试</a:t>
            </a:r>
            <a:r>
              <a:rPr lang="zh-CN" altLang="en-US" sz="1400" b="1" dirty="0">
                <a:solidFill>
                  <a:srgbClr val="FFC000"/>
                </a:solidFill>
                <a:latin typeface="黑体" panose="02010609060101010101" pitchFamily="49" charset="-122"/>
                <a:ea typeface="黑体" panose="02010609060101010101" pitchFamily="49" charset="-122"/>
                <a:cs typeface="黑体" panose="02010609060101010101" pitchFamily="49" charset="-122"/>
                <a:sym typeface="+mn-ea"/>
              </a:rPr>
              <a:t>特指的比例</a:t>
            </a:r>
            <a:r>
              <a:rPr lang="zh-CN" altLang="en-US" sz="1400" dirty="0">
                <a:solidFill>
                  <a:schemeClr val="bg1"/>
                </a:solidFill>
                <a:latin typeface="黑体" panose="02010609060101010101" pitchFamily="49" charset="-122"/>
                <a:ea typeface="黑体" panose="02010609060101010101" pitchFamily="49" charset="-122"/>
                <a:cs typeface="黑体" panose="02010609060101010101" pitchFamily="49" charset="-122"/>
                <a:sym typeface="+mn-ea"/>
              </a:rPr>
              <a:t>即可</a:t>
            </a:r>
          </a:p>
        </p:txBody>
      </p:sp>
      <p:cxnSp>
        <p:nvCxnSpPr>
          <p:cNvPr id="10" name="直接箭头连接符 9">
            <a:extLst>
              <a:ext uri="{FF2B5EF4-FFF2-40B4-BE49-F238E27FC236}">
                <a16:creationId xmlns:a16="http://schemas.microsoft.com/office/drawing/2014/main" id="{3C93D004-12B5-B4D0-F567-30B29EFB8177}"/>
              </a:ext>
            </a:extLst>
          </p:cNvPr>
          <p:cNvCxnSpPr>
            <a:cxnSpLocks/>
          </p:cNvCxnSpPr>
          <p:nvPr/>
        </p:nvCxnSpPr>
        <p:spPr>
          <a:xfrm>
            <a:off x="6948000" y="2178268"/>
            <a:ext cx="0" cy="825482"/>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25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BBD4F96-E3AA-3350-6B18-BBC54EC9930B}"/>
              </a:ext>
            </a:extLst>
          </p:cNvPr>
          <p:cNvSpPr>
            <a:spLocks noGrp="1"/>
          </p:cNvSpPr>
          <p:nvPr>
            <p:ph sz="half" idx="2"/>
          </p:nvPr>
        </p:nvSpPr>
        <p:spPr>
          <a:xfrm>
            <a:off x="755650" y="411510"/>
            <a:ext cx="5832574" cy="4320000"/>
          </a:xfrm>
        </p:spPr>
        <p:txBody>
          <a:bodyPr/>
          <a:lstStyle/>
          <a:p>
            <a:endParaRPr lang="en-US" altLang="zh-CN" b="0" dirty="0" smtClean="0"/>
          </a:p>
          <a:p>
            <a:r>
              <a:rPr lang="en-US" altLang="zh-CN" sz="2000" b="0" dirty="0" smtClean="0">
                <a:solidFill>
                  <a:srgbClr val="FFC000"/>
                </a:solidFill>
              </a:rPr>
              <a:t>【</a:t>
            </a:r>
            <a:r>
              <a:rPr lang="zh-CN" altLang="en-US" sz="2000" b="0" dirty="0" smtClean="0">
                <a:solidFill>
                  <a:srgbClr val="FFC000"/>
                </a:solidFill>
              </a:rPr>
              <a:t>考前查漏补缺</a:t>
            </a:r>
            <a:r>
              <a:rPr lang="en-US" altLang="zh-CN" sz="2000" b="0" dirty="0" smtClean="0">
                <a:solidFill>
                  <a:srgbClr val="FFC000"/>
                </a:solidFill>
              </a:rPr>
              <a:t>-</a:t>
            </a:r>
            <a:r>
              <a:rPr lang="zh-CN" altLang="en-US" sz="2000" u="sng" dirty="0">
                <a:solidFill>
                  <a:srgbClr val="FFC000"/>
                </a:solidFill>
              </a:rPr>
              <a:t>产品成本</a:t>
            </a:r>
            <a:r>
              <a:rPr lang="en-US" altLang="zh-CN" sz="2000" b="0" dirty="0">
                <a:solidFill>
                  <a:srgbClr val="FFC000"/>
                </a:solidFill>
              </a:rPr>
              <a:t>·</a:t>
            </a:r>
            <a:r>
              <a:rPr lang="zh-CN" altLang="en-US" sz="2000" b="0" dirty="0">
                <a:solidFill>
                  <a:srgbClr val="FFC000"/>
                </a:solidFill>
              </a:rPr>
              <a:t>单选题</a:t>
            </a:r>
            <a:r>
              <a:rPr lang="en-US" altLang="zh-CN" sz="2000" b="0" dirty="0">
                <a:solidFill>
                  <a:srgbClr val="FFC000"/>
                </a:solidFill>
              </a:rPr>
              <a:t>】</a:t>
            </a:r>
            <a:endParaRPr lang="en-US" altLang="zh-CN" sz="2000" b="0" dirty="0"/>
          </a:p>
          <a:p>
            <a:r>
              <a:rPr lang="zh-CN" altLang="en-US" sz="1800" b="0" dirty="0" smtClean="0"/>
              <a:t>甲</a:t>
            </a:r>
            <a:r>
              <a:rPr lang="zh-CN" altLang="en-US" sz="1800" b="0" dirty="0"/>
              <a:t>制造业企业生产 </a:t>
            </a:r>
            <a:r>
              <a:rPr lang="en-US" altLang="zh-CN" sz="1800" b="0" dirty="0"/>
              <a:t>A</a:t>
            </a:r>
            <a:r>
              <a:rPr lang="zh-CN" altLang="en-US" sz="1800" b="0" dirty="0"/>
              <a:t>、</a:t>
            </a:r>
            <a:r>
              <a:rPr lang="en-US" altLang="zh-CN" sz="1800" b="0" dirty="0"/>
              <a:t>B </a:t>
            </a:r>
            <a:r>
              <a:rPr lang="zh-CN" altLang="en-US" sz="1800" b="0" dirty="0"/>
              <a:t>两种产品共同消耗的燃料为</a:t>
            </a:r>
            <a:r>
              <a:rPr lang="en-US" altLang="zh-CN" sz="1800" b="0" dirty="0"/>
              <a:t>600</a:t>
            </a:r>
            <a:r>
              <a:rPr lang="zh-CN" altLang="en-US" sz="1800" b="0" dirty="0"/>
              <a:t>千克，每千克</a:t>
            </a:r>
            <a:r>
              <a:rPr lang="en-US" altLang="zh-CN" sz="1800" b="0" dirty="0"/>
              <a:t>10</a:t>
            </a:r>
            <a:r>
              <a:rPr lang="zh-CN" altLang="en-US" sz="1800" b="0" dirty="0"/>
              <a:t>元。本月投产</a:t>
            </a:r>
            <a:r>
              <a:rPr lang="en-US" altLang="zh-CN" sz="1800" b="0" dirty="0"/>
              <a:t>A</a:t>
            </a:r>
            <a:r>
              <a:rPr lang="zh-CN" altLang="en-US" sz="1800" b="0" dirty="0"/>
              <a:t>产品</a:t>
            </a:r>
            <a:r>
              <a:rPr lang="en-US" altLang="zh-CN" sz="1800" b="0" dirty="0"/>
              <a:t>10</a:t>
            </a:r>
            <a:r>
              <a:rPr lang="zh-CN" altLang="en-US" sz="1800" b="0" dirty="0"/>
              <a:t>件，</a:t>
            </a:r>
            <a:r>
              <a:rPr lang="en-US" altLang="zh-CN" sz="1800" b="0" dirty="0"/>
              <a:t>B </a:t>
            </a:r>
            <a:r>
              <a:rPr lang="zh-CN" altLang="en-US" sz="1800" b="0" dirty="0"/>
              <a:t>产品</a:t>
            </a:r>
            <a:r>
              <a:rPr lang="en-US" altLang="zh-CN" sz="1800" b="0" dirty="0"/>
              <a:t>20</a:t>
            </a:r>
            <a:r>
              <a:rPr lang="zh-CN" altLang="en-US" sz="1800" b="0" dirty="0"/>
              <a:t>件；</a:t>
            </a:r>
            <a:r>
              <a:rPr lang="en-US" altLang="zh-CN" sz="1800" b="0" dirty="0"/>
              <a:t>A</a:t>
            </a:r>
            <a:r>
              <a:rPr lang="zh-CN" altLang="en-US" sz="1800" b="0" dirty="0"/>
              <a:t>产品燃料消耗定额为</a:t>
            </a:r>
            <a:r>
              <a:rPr lang="en-US" altLang="zh-CN" sz="1800" b="0" dirty="0"/>
              <a:t>10</a:t>
            </a:r>
            <a:r>
              <a:rPr lang="zh-CN" altLang="en-US" sz="1800" b="0" dirty="0"/>
              <a:t>千克，</a:t>
            </a:r>
            <a:r>
              <a:rPr lang="en-US" altLang="zh-CN" sz="1800" b="0" dirty="0"/>
              <a:t>B</a:t>
            </a:r>
            <a:r>
              <a:rPr lang="zh-CN" altLang="en-US" sz="1800" b="0" dirty="0"/>
              <a:t>产品燃料消耗定额为 </a:t>
            </a:r>
            <a:r>
              <a:rPr lang="en-US" altLang="zh-CN" sz="1800" b="0" dirty="0"/>
              <a:t>25 </a:t>
            </a:r>
            <a:r>
              <a:rPr lang="zh-CN" altLang="en-US" sz="1800" b="0" dirty="0"/>
              <a:t>千克。按</a:t>
            </a:r>
            <a:r>
              <a:rPr lang="zh-CN" altLang="en-US" sz="1800" b="0" dirty="0">
                <a:solidFill>
                  <a:srgbClr val="FFC000"/>
                </a:solidFill>
              </a:rPr>
              <a:t>定额消耗量比例</a:t>
            </a:r>
            <a:r>
              <a:rPr lang="zh-CN" altLang="en-US" sz="1800" b="0" dirty="0"/>
              <a:t>分配燃料费用，</a:t>
            </a:r>
            <a:r>
              <a:rPr lang="en-US" altLang="zh-CN" sz="1800" b="0" dirty="0"/>
              <a:t>B</a:t>
            </a:r>
            <a:r>
              <a:rPr lang="zh-CN" altLang="en-US" sz="1800" b="0" dirty="0"/>
              <a:t>产品应负担的燃料费用为（ ）元。</a:t>
            </a:r>
          </a:p>
          <a:p>
            <a:r>
              <a:rPr lang="zh-CN" altLang="en-US" sz="1800" b="0" dirty="0"/>
              <a:t> </a:t>
            </a:r>
            <a:r>
              <a:rPr lang="en-US" altLang="zh-CN" sz="1800" b="0" dirty="0"/>
              <a:t>A.1 000        B.5 000 </a:t>
            </a:r>
          </a:p>
          <a:p>
            <a:r>
              <a:rPr lang="en-US" altLang="zh-CN" sz="1800" b="0" dirty="0"/>
              <a:t> C.4 285.71     D.1 714.29</a:t>
            </a:r>
          </a:p>
          <a:p>
            <a:endParaRPr lang="en-US" altLang="zh-CN" sz="1800" b="0" dirty="0"/>
          </a:p>
          <a:p>
            <a:endParaRPr lang="zh-CN" altLang="en-US" sz="1800" b="0" dirty="0"/>
          </a:p>
        </p:txBody>
      </p:sp>
      <p:sp>
        <p:nvSpPr>
          <p:cNvPr id="3" name="灯片编号占位符 2">
            <a:extLst>
              <a:ext uri="{FF2B5EF4-FFF2-40B4-BE49-F238E27FC236}">
                <a16:creationId xmlns:a16="http://schemas.microsoft.com/office/drawing/2014/main" id="{9C094B34-27FE-496F-13DF-5EB17081F75B}"/>
              </a:ext>
            </a:extLst>
          </p:cNvPr>
          <p:cNvSpPr>
            <a:spLocks noGrp="1"/>
          </p:cNvSpPr>
          <p:nvPr>
            <p:ph type="sldNum" sz="quarter" idx="12"/>
          </p:nvPr>
        </p:nvSpPr>
        <p:spPr/>
        <p:txBody>
          <a:bodyPr/>
          <a:lstStyle/>
          <a:p>
            <a:fld id="{565CE74E-AB26-4998-AD42-012C4C1AD076}" type="slidenum">
              <a:rPr lang="zh-CN" altLang="en-US" smtClean="0"/>
              <a:t>68</a:t>
            </a:fld>
            <a:endParaRPr lang="zh-CN" altLang="en-US"/>
          </a:p>
        </p:txBody>
      </p:sp>
    </p:spTree>
    <p:extLst>
      <p:ext uri="{BB962C8B-B14F-4D97-AF65-F5344CB8AC3E}">
        <p14:creationId xmlns:p14="http://schemas.microsoft.com/office/powerpoint/2010/main" val="198206054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0BBD4F96-E3AA-3350-6B18-BBC54EC9930B}"/>
              </a:ext>
            </a:extLst>
          </p:cNvPr>
          <p:cNvSpPr>
            <a:spLocks noGrp="1"/>
          </p:cNvSpPr>
          <p:nvPr>
            <p:ph sz="half" idx="2"/>
          </p:nvPr>
        </p:nvSpPr>
        <p:spPr>
          <a:xfrm>
            <a:off x="611560" y="832941"/>
            <a:ext cx="6480000" cy="4320000"/>
          </a:xfrm>
        </p:spPr>
        <p:txBody>
          <a:bodyPr/>
          <a:lstStyle/>
          <a:p>
            <a:r>
              <a:rPr lang="en-US" altLang="zh-CN" sz="1800" b="0" dirty="0" smtClean="0"/>
              <a:t>【</a:t>
            </a:r>
            <a:r>
              <a:rPr lang="zh-CN" altLang="en-US" sz="1800" b="0" dirty="0"/>
              <a:t>答案</a:t>
            </a:r>
            <a:r>
              <a:rPr lang="en-US" altLang="zh-CN" sz="1800" b="0" dirty="0"/>
              <a:t>】B </a:t>
            </a:r>
          </a:p>
          <a:p>
            <a:r>
              <a:rPr lang="en-US" altLang="zh-CN" sz="1800" b="0" dirty="0"/>
              <a:t>【</a:t>
            </a:r>
            <a:r>
              <a:rPr lang="zh-CN" altLang="en-US" sz="1800" b="0" dirty="0"/>
              <a:t>解析</a:t>
            </a:r>
            <a:r>
              <a:rPr lang="en-US" altLang="zh-CN" sz="1800" b="0" dirty="0"/>
              <a:t>】A </a:t>
            </a:r>
            <a:r>
              <a:rPr lang="zh-CN" altLang="en-US" sz="1800" b="0" dirty="0"/>
              <a:t>产品的燃料定额消耗量＝</a:t>
            </a:r>
            <a:r>
              <a:rPr lang="en-US" altLang="zh-CN" sz="1800" b="0" dirty="0"/>
              <a:t>10×10</a:t>
            </a:r>
            <a:r>
              <a:rPr lang="zh-CN" altLang="en-US" sz="1800" b="0" dirty="0"/>
              <a:t>＝</a:t>
            </a:r>
            <a:r>
              <a:rPr lang="en-US" altLang="zh-CN" sz="1800" b="0" dirty="0"/>
              <a:t>100</a:t>
            </a:r>
            <a:r>
              <a:rPr lang="zh-CN" altLang="en-US" sz="1800" b="0" dirty="0"/>
              <a:t>（千克）；</a:t>
            </a:r>
            <a:endParaRPr lang="en-US" altLang="zh-CN" sz="1800" b="0" dirty="0"/>
          </a:p>
          <a:p>
            <a:r>
              <a:rPr lang="en-US" altLang="zh-CN" sz="1800" b="0" dirty="0"/>
              <a:t>B </a:t>
            </a:r>
            <a:r>
              <a:rPr lang="zh-CN" altLang="en-US" sz="1800" b="0" dirty="0"/>
              <a:t>产品的燃料定额消耗量＝</a:t>
            </a:r>
            <a:r>
              <a:rPr lang="en-US" altLang="zh-CN" sz="1800" b="0" dirty="0"/>
              <a:t>20×25</a:t>
            </a:r>
            <a:r>
              <a:rPr lang="zh-CN" altLang="en-US" sz="1800" b="0" dirty="0"/>
              <a:t>＝</a:t>
            </a:r>
            <a:r>
              <a:rPr lang="en-US" altLang="zh-CN" sz="1800" b="0" dirty="0"/>
              <a:t>500</a:t>
            </a:r>
            <a:r>
              <a:rPr lang="zh-CN" altLang="en-US" sz="1800" b="0" dirty="0"/>
              <a:t>（千克）；</a:t>
            </a:r>
          </a:p>
          <a:p>
            <a:r>
              <a:rPr lang="zh-CN" altLang="en-US" sz="1800" b="0" dirty="0"/>
              <a:t> 燃料消耗量分配率＝</a:t>
            </a:r>
            <a:r>
              <a:rPr lang="en-US" altLang="zh-CN" sz="1800" b="0" dirty="0"/>
              <a:t>600÷</a:t>
            </a:r>
            <a:r>
              <a:rPr lang="zh-CN" altLang="en-US" sz="1800" b="0" dirty="0"/>
              <a:t>（</a:t>
            </a:r>
            <a:r>
              <a:rPr lang="en-US" altLang="zh-CN" sz="1800" b="0" dirty="0"/>
              <a:t>100</a:t>
            </a:r>
            <a:r>
              <a:rPr lang="zh-CN" altLang="en-US" sz="1800" b="0" dirty="0"/>
              <a:t>＋</a:t>
            </a:r>
            <a:r>
              <a:rPr lang="en-US" altLang="zh-CN" sz="1800" b="0" dirty="0"/>
              <a:t>500</a:t>
            </a:r>
            <a:r>
              <a:rPr lang="zh-CN" altLang="en-US" sz="1800" b="0" dirty="0"/>
              <a:t>）＝</a:t>
            </a:r>
            <a:r>
              <a:rPr lang="en-US" altLang="zh-CN" sz="1800" b="0" dirty="0"/>
              <a:t>1</a:t>
            </a:r>
            <a:r>
              <a:rPr lang="zh-CN" altLang="en-US" sz="1800" b="0" dirty="0"/>
              <a:t>；</a:t>
            </a:r>
          </a:p>
          <a:p>
            <a:r>
              <a:rPr lang="zh-CN" altLang="en-US" sz="1800" b="0" dirty="0"/>
              <a:t> </a:t>
            </a:r>
            <a:r>
              <a:rPr lang="en-US" altLang="zh-CN" sz="1800" b="0" dirty="0"/>
              <a:t>B </a:t>
            </a:r>
            <a:r>
              <a:rPr lang="zh-CN" altLang="en-US" sz="1800" b="0" dirty="0"/>
              <a:t>产品应负担的燃料费用＝</a:t>
            </a:r>
            <a:r>
              <a:rPr lang="en-US" altLang="zh-CN" sz="1800" b="0" dirty="0"/>
              <a:t>500×1×10</a:t>
            </a:r>
            <a:r>
              <a:rPr lang="zh-CN" altLang="en-US" sz="1800" b="0" dirty="0"/>
              <a:t>＝</a:t>
            </a:r>
            <a:r>
              <a:rPr lang="en-US" altLang="zh-CN" sz="1800" b="0" dirty="0"/>
              <a:t>5 000</a:t>
            </a:r>
            <a:r>
              <a:rPr lang="zh-CN" altLang="en-US" sz="1800" b="0" dirty="0"/>
              <a:t>（元）。</a:t>
            </a:r>
          </a:p>
          <a:p>
            <a:endParaRPr lang="en-US" altLang="zh-CN" sz="2000" b="0" dirty="0"/>
          </a:p>
          <a:p>
            <a:endParaRPr lang="zh-CN" altLang="en-US" sz="2000" b="0" dirty="0"/>
          </a:p>
        </p:txBody>
      </p:sp>
      <p:sp>
        <p:nvSpPr>
          <p:cNvPr id="3" name="灯片编号占位符 2">
            <a:extLst>
              <a:ext uri="{FF2B5EF4-FFF2-40B4-BE49-F238E27FC236}">
                <a16:creationId xmlns:a16="http://schemas.microsoft.com/office/drawing/2014/main" id="{9C094B34-27FE-496F-13DF-5EB17081F75B}"/>
              </a:ext>
            </a:extLst>
          </p:cNvPr>
          <p:cNvSpPr>
            <a:spLocks noGrp="1"/>
          </p:cNvSpPr>
          <p:nvPr>
            <p:ph type="sldNum" sz="quarter" idx="12"/>
          </p:nvPr>
        </p:nvSpPr>
        <p:spPr/>
        <p:txBody>
          <a:bodyPr/>
          <a:lstStyle/>
          <a:p>
            <a:fld id="{565CE74E-AB26-4998-AD42-012C4C1AD076}" type="slidenum">
              <a:rPr lang="zh-CN" altLang="en-US" smtClean="0"/>
              <a:t>69</a:t>
            </a:fld>
            <a:endParaRPr lang="zh-CN" altLang="en-US"/>
          </a:p>
        </p:txBody>
      </p:sp>
    </p:spTree>
    <p:extLst>
      <p:ext uri="{BB962C8B-B14F-4D97-AF65-F5344CB8AC3E}">
        <p14:creationId xmlns:p14="http://schemas.microsoft.com/office/powerpoint/2010/main" val="92673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a:solidFill>
                  <a:srgbClr val="FFC000"/>
                </a:solidFill>
              </a:rPr>
              <a:t>单</a:t>
            </a:r>
            <a:r>
              <a:rPr lang="zh-CN" altLang="en-US" sz="1800" b="0" dirty="0" smtClean="0">
                <a:solidFill>
                  <a:srgbClr val="FFC000"/>
                </a:solidFill>
              </a:rPr>
              <a:t>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a:t>4.</a:t>
            </a:r>
            <a:r>
              <a:rPr lang="zh-CN" altLang="en-US" sz="1800" b="0" dirty="0"/>
              <a:t>下列各项中，属于“其他应付款”科目核算范围的是</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、应付的以短期租赁方式租入固定资产的租金</a:t>
            </a:r>
          </a:p>
          <a:p>
            <a:r>
              <a:rPr lang="en-US" altLang="zh-CN" sz="1800" b="0" dirty="0"/>
              <a:t>B</a:t>
            </a:r>
            <a:r>
              <a:rPr lang="zh-CN" altLang="en-US" sz="1800" b="0" dirty="0"/>
              <a:t>、应付供应商的货款</a:t>
            </a:r>
          </a:p>
          <a:p>
            <a:r>
              <a:rPr lang="en-US" altLang="zh-CN" sz="1800" b="0" dirty="0"/>
              <a:t>C</a:t>
            </a:r>
            <a:r>
              <a:rPr lang="zh-CN" altLang="en-US" sz="1800" b="0" dirty="0"/>
              <a:t>、应付给职工的薪酬</a:t>
            </a:r>
          </a:p>
          <a:p>
            <a:r>
              <a:rPr lang="en-US" altLang="zh-CN" sz="1800" b="0" dirty="0"/>
              <a:t>D</a:t>
            </a:r>
            <a:r>
              <a:rPr lang="zh-CN" altLang="en-US" sz="1800" b="0" dirty="0"/>
              <a:t>、应付供应商代垫的运杂费</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7</a:t>
            </a:fld>
            <a:endParaRPr lang="zh-CN" altLang="en-US"/>
          </a:p>
        </p:txBody>
      </p:sp>
    </p:spTree>
    <p:extLst>
      <p:ext uri="{BB962C8B-B14F-4D97-AF65-F5344CB8AC3E}">
        <p14:creationId xmlns:p14="http://schemas.microsoft.com/office/powerpoint/2010/main" val="267717594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2B465DB-6E2A-937B-4F7E-646A83607FD7}"/>
              </a:ext>
            </a:extLst>
          </p:cNvPr>
          <p:cNvSpPr>
            <a:spLocks noGrp="1"/>
          </p:cNvSpPr>
          <p:nvPr>
            <p:ph sz="half" idx="2"/>
          </p:nvPr>
        </p:nvSpPr>
        <p:spPr>
          <a:xfrm>
            <a:off x="899592" y="771525"/>
            <a:ext cx="5400600" cy="3628390"/>
          </a:xfrm>
        </p:spPr>
        <p:txBody>
          <a:bodyPr/>
          <a:lstStyle/>
          <a:p>
            <a:r>
              <a:rPr lang="en-US" altLang="zh-CN" sz="1800" b="0" dirty="0" smtClean="0">
                <a:solidFill>
                  <a:srgbClr val="FFC000"/>
                </a:solidFill>
              </a:rPr>
              <a:t>【</a:t>
            </a:r>
            <a:r>
              <a:rPr lang="zh-CN" altLang="en-US" sz="1800" b="0" dirty="0" smtClean="0">
                <a:solidFill>
                  <a:srgbClr val="FFC000"/>
                </a:solidFill>
              </a:rPr>
              <a:t>考前查漏补缺</a:t>
            </a:r>
            <a:r>
              <a:rPr lang="en-US" altLang="zh-CN" sz="1800" b="0" dirty="0" smtClean="0">
                <a:solidFill>
                  <a:srgbClr val="FFC000"/>
                </a:solidFill>
              </a:rPr>
              <a:t>-</a:t>
            </a:r>
            <a:r>
              <a:rPr lang="zh-CN" altLang="en-US" sz="1800" u="sng" dirty="0">
                <a:solidFill>
                  <a:srgbClr val="FFC000"/>
                </a:solidFill>
              </a:rPr>
              <a:t>产品成本</a:t>
            </a:r>
            <a:r>
              <a:rPr lang="en-US" altLang="zh-CN" sz="1800" b="0" dirty="0">
                <a:solidFill>
                  <a:srgbClr val="FFC000"/>
                </a:solidFill>
              </a:rPr>
              <a:t>·</a:t>
            </a:r>
            <a:r>
              <a:rPr lang="zh-CN" altLang="en-US" sz="1800" b="0" dirty="0">
                <a:solidFill>
                  <a:srgbClr val="FFC000"/>
                </a:solidFill>
              </a:rPr>
              <a:t>单选题</a:t>
            </a:r>
            <a:r>
              <a:rPr lang="en-US" altLang="zh-CN" sz="1800" b="0" dirty="0">
                <a:solidFill>
                  <a:srgbClr val="FFC000"/>
                </a:solidFill>
              </a:rPr>
              <a:t>】</a:t>
            </a:r>
            <a:endParaRPr lang="en-US" altLang="zh-CN" sz="1800" b="0" dirty="0"/>
          </a:p>
          <a:p>
            <a:r>
              <a:rPr lang="zh-CN" altLang="en-US" sz="1800" b="0" dirty="0" smtClean="0"/>
              <a:t>某</a:t>
            </a:r>
            <a:r>
              <a:rPr lang="zh-CN" altLang="en-US" sz="1800" b="0" dirty="0"/>
              <a:t>企业本月生产完工甲产品</a:t>
            </a:r>
            <a:r>
              <a:rPr lang="en-US" altLang="zh-CN" sz="1800" b="0" dirty="0"/>
              <a:t>200</a:t>
            </a:r>
            <a:r>
              <a:rPr lang="zh-CN" altLang="en-US" sz="1800" b="0" dirty="0"/>
              <a:t>件，乙产品</a:t>
            </a:r>
            <a:r>
              <a:rPr lang="en-US" altLang="zh-CN" sz="1800" b="0" dirty="0"/>
              <a:t>300</a:t>
            </a:r>
            <a:r>
              <a:rPr lang="zh-CN" altLang="en-US" sz="1800" b="0" dirty="0"/>
              <a:t>件，月初月末均无在产品，该企业本月发生直接人工成本</a:t>
            </a:r>
            <a:r>
              <a:rPr lang="en-US" altLang="zh-CN" sz="1800" b="0" dirty="0"/>
              <a:t>6</a:t>
            </a:r>
            <a:r>
              <a:rPr lang="zh-CN" altLang="en-US" sz="1800" b="0" dirty="0"/>
              <a:t>万元，按</a:t>
            </a:r>
            <a:r>
              <a:rPr lang="zh-CN" altLang="en-US" sz="1800" b="0" dirty="0">
                <a:solidFill>
                  <a:srgbClr val="23D9FF"/>
                </a:solidFill>
              </a:rPr>
              <a:t>定额工时</a:t>
            </a:r>
            <a:r>
              <a:rPr lang="zh-CN" altLang="en-US" sz="1800" b="0" dirty="0"/>
              <a:t>比例在甲乙产品之间</a:t>
            </a:r>
            <a:r>
              <a:rPr lang="zh-CN" altLang="en-US" sz="1800" b="0" dirty="0">
                <a:solidFill>
                  <a:srgbClr val="23D9FF"/>
                </a:solidFill>
              </a:rPr>
              <a:t>分配</a:t>
            </a:r>
            <a:r>
              <a:rPr lang="zh-CN" altLang="en-US" sz="1800" b="0" dirty="0"/>
              <a:t>，甲乙产品的单位工时分别为</a:t>
            </a:r>
            <a:r>
              <a:rPr lang="en-US" altLang="zh-CN" sz="1800" b="0" dirty="0"/>
              <a:t>7</a:t>
            </a:r>
            <a:r>
              <a:rPr lang="zh-CN" altLang="en-US" sz="1800" b="0" dirty="0"/>
              <a:t>小时、</a:t>
            </a:r>
            <a:r>
              <a:rPr lang="en-US" altLang="zh-CN" sz="1800" b="0" dirty="0"/>
              <a:t>2</a:t>
            </a:r>
            <a:r>
              <a:rPr lang="zh-CN" altLang="en-US" sz="1800" b="0" dirty="0"/>
              <a:t>小时，本月甲产品应分配的直接人工成本为（　）万元。</a:t>
            </a:r>
            <a:endParaRPr lang="en-US" altLang="zh-CN" sz="1800" b="0" dirty="0"/>
          </a:p>
          <a:p>
            <a:r>
              <a:rPr lang="en-US" altLang="zh-CN" sz="1800" b="0" dirty="0"/>
              <a:t>A.2.4</a:t>
            </a:r>
            <a:r>
              <a:rPr lang="zh-CN" altLang="en-US" sz="1800" b="0" dirty="0"/>
              <a:t>　　 </a:t>
            </a:r>
            <a:r>
              <a:rPr lang="en-US" altLang="zh-CN" sz="1800" b="0" dirty="0"/>
              <a:t>B.1.8</a:t>
            </a:r>
            <a:r>
              <a:rPr lang="zh-CN" altLang="en-US" sz="1800" b="0" dirty="0"/>
              <a:t>　　 </a:t>
            </a:r>
            <a:r>
              <a:rPr lang="en-US" altLang="zh-CN" sz="1800" b="0" dirty="0"/>
              <a:t>C.3.6</a:t>
            </a:r>
            <a:r>
              <a:rPr lang="zh-CN" altLang="en-US" sz="1800" b="0" dirty="0"/>
              <a:t>　　 </a:t>
            </a:r>
            <a:r>
              <a:rPr lang="en-US" altLang="zh-CN" sz="1800" b="0" dirty="0"/>
              <a:t>D.4.2</a:t>
            </a:r>
          </a:p>
          <a:p>
            <a:endParaRPr lang="en-US" altLang="zh-CN" sz="1800" b="0" dirty="0"/>
          </a:p>
          <a:p>
            <a:endParaRPr lang="zh-CN" altLang="en-US" sz="1800" b="0" dirty="0"/>
          </a:p>
        </p:txBody>
      </p:sp>
      <p:sp>
        <p:nvSpPr>
          <p:cNvPr id="3" name="灯片编号占位符 2">
            <a:extLst>
              <a:ext uri="{FF2B5EF4-FFF2-40B4-BE49-F238E27FC236}">
                <a16:creationId xmlns:a16="http://schemas.microsoft.com/office/drawing/2014/main" id="{61ECEF7D-651C-B0DD-0B9D-B952FCFF73A7}"/>
              </a:ext>
            </a:extLst>
          </p:cNvPr>
          <p:cNvSpPr>
            <a:spLocks noGrp="1"/>
          </p:cNvSpPr>
          <p:nvPr>
            <p:ph type="sldNum" sz="quarter" idx="12"/>
          </p:nvPr>
        </p:nvSpPr>
        <p:spPr/>
        <p:txBody>
          <a:bodyPr/>
          <a:lstStyle/>
          <a:p>
            <a:fld id="{565CE74E-AB26-4998-AD42-012C4C1AD076}" type="slidenum">
              <a:rPr lang="zh-CN" altLang="en-US" smtClean="0"/>
              <a:t>70</a:t>
            </a:fld>
            <a:endParaRPr lang="zh-CN" altLang="en-US"/>
          </a:p>
        </p:txBody>
      </p:sp>
    </p:spTree>
    <p:extLst>
      <p:ext uri="{BB962C8B-B14F-4D97-AF65-F5344CB8AC3E}">
        <p14:creationId xmlns:p14="http://schemas.microsoft.com/office/powerpoint/2010/main" val="17562111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2B465DB-6E2A-937B-4F7E-646A83607FD7}"/>
              </a:ext>
            </a:extLst>
          </p:cNvPr>
          <p:cNvSpPr>
            <a:spLocks noGrp="1"/>
          </p:cNvSpPr>
          <p:nvPr>
            <p:ph sz="half" idx="2"/>
          </p:nvPr>
        </p:nvSpPr>
        <p:spPr>
          <a:xfrm>
            <a:off x="899592" y="1275606"/>
            <a:ext cx="6840312" cy="3628390"/>
          </a:xfrm>
        </p:spPr>
        <p:txBody>
          <a:bodyPr/>
          <a:lstStyle/>
          <a:p>
            <a:r>
              <a:rPr lang="en-US" altLang="zh-CN" b="0" dirty="0" smtClean="0"/>
              <a:t>【</a:t>
            </a:r>
            <a:r>
              <a:rPr lang="zh-CN" altLang="en-US" b="0" dirty="0"/>
              <a:t>答案</a:t>
            </a:r>
            <a:r>
              <a:rPr lang="en-US" altLang="zh-CN" b="0" dirty="0"/>
              <a:t>】D </a:t>
            </a:r>
          </a:p>
          <a:p>
            <a:r>
              <a:rPr lang="en-US" altLang="zh-CN" b="0" dirty="0"/>
              <a:t>【</a:t>
            </a:r>
            <a:r>
              <a:rPr lang="zh-CN" altLang="en-US" b="0" dirty="0"/>
              <a:t>解析</a:t>
            </a:r>
            <a:r>
              <a:rPr lang="en-US" altLang="zh-CN" b="0" dirty="0"/>
              <a:t>】</a:t>
            </a:r>
            <a:r>
              <a:rPr lang="zh-CN" altLang="en-US" b="0" dirty="0"/>
              <a:t>甲产品应分配的直接人工成本＝</a:t>
            </a:r>
            <a:r>
              <a:rPr lang="en-US" altLang="zh-CN" b="0" dirty="0"/>
              <a:t>6/</a:t>
            </a:r>
            <a:r>
              <a:rPr lang="zh-CN" altLang="en-US" b="0" dirty="0"/>
              <a:t>（</a:t>
            </a:r>
            <a:r>
              <a:rPr lang="en-US" altLang="zh-CN" b="0" dirty="0"/>
              <a:t>200×7</a:t>
            </a:r>
            <a:r>
              <a:rPr lang="zh-CN" altLang="en-US" b="0" dirty="0"/>
              <a:t>＋</a:t>
            </a:r>
            <a:r>
              <a:rPr lang="en-US" altLang="zh-CN" b="0" dirty="0"/>
              <a:t>300×2</a:t>
            </a:r>
            <a:r>
              <a:rPr lang="zh-CN" altLang="en-US" b="0" dirty="0"/>
              <a:t>）</a:t>
            </a:r>
            <a:r>
              <a:rPr lang="en-US" altLang="zh-CN" b="0" dirty="0"/>
              <a:t>×</a:t>
            </a:r>
            <a:r>
              <a:rPr lang="zh-CN" altLang="en-US" b="0" dirty="0"/>
              <a:t>（</a:t>
            </a:r>
            <a:r>
              <a:rPr lang="en-US" altLang="zh-CN" b="0" dirty="0"/>
              <a:t>200×7</a:t>
            </a:r>
            <a:r>
              <a:rPr lang="zh-CN" altLang="en-US" b="0" dirty="0"/>
              <a:t>）＝</a:t>
            </a:r>
            <a:r>
              <a:rPr lang="en-US" altLang="zh-CN" b="0" dirty="0"/>
              <a:t>4.2</a:t>
            </a:r>
            <a:r>
              <a:rPr lang="zh-CN" altLang="en-US" b="0" dirty="0"/>
              <a:t>（万元）</a:t>
            </a:r>
          </a:p>
          <a:p>
            <a:endParaRPr lang="en-US" altLang="zh-CN" b="0" dirty="0"/>
          </a:p>
          <a:p>
            <a:endParaRPr lang="zh-CN" altLang="en-US" b="0" dirty="0"/>
          </a:p>
        </p:txBody>
      </p:sp>
      <p:sp>
        <p:nvSpPr>
          <p:cNvPr id="3" name="灯片编号占位符 2">
            <a:extLst>
              <a:ext uri="{FF2B5EF4-FFF2-40B4-BE49-F238E27FC236}">
                <a16:creationId xmlns:a16="http://schemas.microsoft.com/office/drawing/2014/main" id="{61ECEF7D-651C-B0DD-0B9D-B952FCFF73A7}"/>
              </a:ext>
            </a:extLst>
          </p:cNvPr>
          <p:cNvSpPr>
            <a:spLocks noGrp="1"/>
          </p:cNvSpPr>
          <p:nvPr>
            <p:ph type="sldNum" sz="quarter" idx="12"/>
          </p:nvPr>
        </p:nvSpPr>
        <p:spPr/>
        <p:txBody>
          <a:bodyPr/>
          <a:lstStyle/>
          <a:p>
            <a:fld id="{565CE74E-AB26-4998-AD42-012C4C1AD076}" type="slidenum">
              <a:rPr lang="zh-CN" altLang="en-US" smtClean="0"/>
              <a:t>71</a:t>
            </a:fld>
            <a:endParaRPr lang="zh-CN" altLang="en-US"/>
          </a:p>
        </p:txBody>
      </p:sp>
    </p:spTree>
    <p:extLst>
      <p:ext uri="{BB962C8B-B14F-4D97-AF65-F5344CB8AC3E}">
        <p14:creationId xmlns:p14="http://schemas.microsoft.com/office/powerpoint/2010/main" val="171873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2B465DB-6E2A-937B-4F7E-646A83607FD7}"/>
              </a:ext>
            </a:extLst>
          </p:cNvPr>
          <p:cNvSpPr>
            <a:spLocks noGrp="1"/>
          </p:cNvSpPr>
          <p:nvPr>
            <p:ph sz="half" idx="2"/>
          </p:nvPr>
        </p:nvSpPr>
        <p:spPr>
          <a:xfrm>
            <a:off x="827584" y="770913"/>
            <a:ext cx="5184576" cy="3628390"/>
          </a:xfrm>
        </p:spPr>
        <p:txBody>
          <a:bodyPr/>
          <a:lstStyle/>
          <a:p>
            <a:r>
              <a:rPr lang="en-US" altLang="zh-CN" sz="1800" b="0" dirty="0" smtClean="0">
                <a:solidFill>
                  <a:srgbClr val="FFC000"/>
                </a:solidFill>
              </a:rPr>
              <a:t>【</a:t>
            </a:r>
            <a:r>
              <a:rPr lang="zh-CN" altLang="en-US" sz="1800" b="0" dirty="0" smtClean="0">
                <a:solidFill>
                  <a:srgbClr val="FFC000"/>
                </a:solidFill>
              </a:rPr>
              <a:t>考前查漏补缺</a:t>
            </a:r>
            <a:r>
              <a:rPr lang="en-US" altLang="zh-CN" sz="1800" b="0" dirty="0" smtClean="0">
                <a:solidFill>
                  <a:srgbClr val="FFC000"/>
                </a:solidFill>
              </a:rPr>
              <a:t>-</a:t>
            </a:r>
            <a:r>
              <a:rPr lang="zh-CN" altLang="en-US" sz="1800" u="sng" dirty="0">
                <a:solidFill>
                  <a:srgbClr val="FFC000"/>
                </a:solidFill>
              </a:rPr>
              <a:t>产品成本</a:t>
            </a:r>
            <a:r>
              <a:rPr lang="en-US" altLang="zh-CN" sz="1800" b="0" dirty="0">
                <a:solidFill>
                  <a:srgbClr val="FFC000"/>
                </a:solidFill>
              </a:rPr>
              <a:t>·</a:t>
            </a:r>
            <a:r>
              <a:rPr lang="zh-CN" altLang="en-US" sz="1800" b="0" dirty="0">
                <a:solidFill>
                  <a:srgbClr val="FFC000"/>
                </a:solidFill>
              </a:rPr>
              <a:t>单选题</a:t>
            </a:r>
            <a:r>
              <a:rPr lang="en-US" altLang="zh-CN" sz="1800" b="0" dirty="0">
                <a:solidFill>
                  <a:srgbClr val="FFC000"/>
                </a:solidFill>
              </a:rPr>
              <a:t>】</a:t>
            </a:r>
            <a:endParaRPr lang="en-US" altLang="zh-CN" sz="1800" b="0" dirty="0"/>
          </a:p>
          <a:p>
            <a:r>
              <a:rPr lang="zh-CN" altLang="en-US" sz="1800" b="0" dirty="0" smtClean="0"/>
              <a:t>某</a:t>
            </a:r>
            <a:r>
              <a:rPr lang="zh-CN" altLang="en-US" sz="1800" b="0" dirty="0"/>
              <a:t>企业产品入库后发现可修复废品一批，生产成本为</a:t>
            </a:r>
            <a:r>
              <a:rPr lang="en-US" altLang="zh-CN" sz="1800" b="0" dirty="0"/>
              <a:t>20</a:t>
            </a:r>
            <a:r>
              <a:rPr lang="zh-CN" altLang="en-US" sz="1800" b="0" dirty="0"/>
              <a:t>万元，返修过程中发生直接材料</a:t>
            </a:r>
            <a:r>
              <a:rPr lang="en-US" altLang="zh-CN" sz="1800" b="0" dirty="0"/>
              <a:t>2</a:t>
            </a:r>
            <a:r>
              <a:rPr lang="zh-CN" altLang="en-US" sz="1800" b="0" dirty="0"/>
              <a:t>万元，直接人工</a:t>
            </a:r>
            <a:r>
              <a:rPr lang="en-US" altLang="zh-CN" sz="1800" b="0" dirty="0"/>
              <a:t>3</a:t>
            </a:r>
            <a:r>
              <a:rPr lang="zh-CN" altLang="en-US" sz="1800" b="0" dirty="0"/>
              <a:t>万元，制造费用</a:t>
            </a:r>
            <a:r>
              <a:rPr lang="en-US" altLang="zh-CN" sz="1800" b="0" dirty="0"/>
              <a:t>4</a:t>
            </a:r>
            <a:r>
              <a:rPr lang="zh-CN" altLang="en-US" sz="1800" b="0" dirty="0"/>
              <a:t>万元，废品残料作价</a:t>
            </a:r>
            <a:r>
              <a:rPr lang="en-US" altLang="zh-CN" sz="1800" b="0" dirty="0"/>
              <a:t>1</a:t>
            </a:r>
            <a:r>
              <a:rPr lang="zh-CN" altLang="en-US" sz="1800" b="0" dirty="0"/>
              <a:t>万元已验收入库。不考虑其他因素，该企业可修复废品的净损失为（　）万元。</a:t>
            </a:r>
          </a:p>
          <a:p>
            <a:r>
              <a:rPr lang="en-US" altLang="zh-CN" sz="1800" b="0" dirty="0"/>
              <a:t>A.28</a:t>
            </a:r>
            <a:r>
              <a:rPr lang="zh-CN" altLang="en-US" sz="1800" b="0" dirty="0"/>
              <a:t>　　</a:t>
            </a:r>
            <a:r>
              <a:rPr lang="en-US" altLang="zh-CN" sz="1800" b="0" dirty="0"/>
              <a:t>B.29 </a:t>
            </a:r>
            <a:r>
              <a:rPr lang="zh-CN" altLang="en-US" sz="1800" b="0" dirty="0"/>
              <a:t>　　</a:t>
            </a:r>
            <a:r>
              <a:rPr lang="en-US" altLang="zh-CN" sz="1800" b="0" dirty="0"/>
              <a:t>C.8 </a:t>
            </a:r>
            <a:r>
              <a:rPr lang="zh-CN" altLang="en-US" sz="1800" b="0" dirty="0"/>
              <a:t>　　</a:t>
            </a:r>
            <a:r>
              <a:rPr lang="en-US" altLang="zh-CN" sz="1800" b="0" dirty="0"/>
              <a:t>D.20 </a:t>
            </a:r>
          </a:p>
          <a:p>
            <a:endParaRPr lang="en-US" altLang="zh-CN" sz="1800" b="0" dirty="0"/>
          </a:p>
          <a:p>
            <a:endParaRPr lang="zh-CN" altLang="en-US" sz="1800" b="0" dirty="0"/>
          </a:p>
        </p:txBody>
      </p:sp>
      <p:sp>
        <p:nvSpPr>
          <p:cNvPr id="3" name="灯片编号占位符 2">
            <a:extLst>
              <a:ext uri="{FF2B5EF4-FFF2-40B4-BE49-F238E27FC236}">
                <a16:creationId xmlns:a16="http://schemas.microsoft.com/office/drawing/2014/main" id="{61ECEF7D-651C-B0DD-0B9D-B952FCFF73A7}"/>
              </a:ext>
            </a:extLst>
          </p:cNvPr>
          <p:cNvSpPr>
            <a:spLocks noGrp="1"/>
          </p:cNvSpPr>
          <p:nvPr>
            <p:ph type="sldNum" sz="quarter" idx="12"/>
          </p:nvPr>
        </p:nvSpPr>
        <p:spPr/>
        <p:txBody>
          <a:bodyPr/>
          <a:lstStyle/>
          <a:p>
            <a:fld id="{565CE74E-AB26-4998-AD42-012C4C1AD076}" type="slidenum">
              <a:rPr lang="zh-CN" altLang="en-US" smtClean="0"/>
              <a:t>72</a:t>
            </a:fld>
            <a:endParaRPr lang="zh-CN" altLang="en-US"/>
          </a:p>
        </p:txBody>
      </p:sp>
    </p:spTree>
    <p:extLst>
      <p:ext uri="{BB962C8B-B14F-4D97-AF65-F5344CB8AC3E}">
        <p14:creationId xmlns:p14="http://schemas.microsoft.com/office/powerpoint/2010/main" val="244763243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2B465DB-6E2A-937B-4F7E-646A83607FD7}"/>
              </a:ext>
            </a:extLst>
          </p:cNvPr>
          <p:cNvSpPr>
            <a:spLocks noGrp="1"/>
          </p:cNvSpPr>
          <p:nvPr>
            <p:ph sz="half" idx="2"/>
          </p:nvPr>
        </p:nvSpPr>
        <p:spPr>
          <a:xfrm>
            <a:off x="539552" y="843558"/>
            <a:ext cx="6840312" cy="3628390"/>
          </a:xfrm>
        </p:spPr>
        <p:txBody>
          <a:bodyPr/>
          <a:lstStyle/>
          <a:p>
            <a:r>
              <a:rPr lang="en-US" altLang="zh-CN" b="0" dirty="0"/>
              <a:t>【</a:t>
            </a:r>
            <a:r>
              <a:rPr lang="zh-CN" altLang="en-US" b="0" dirty="0"/>
              <a:t>答案</a:t>
            </a:r>
            <a:r>
              <a:rPr lang="en-US" altLang="zh-CN" b="0" dirty="0"/>
              <a:t>】C </a:t>
            </a:r>
          </a:p>
          <a:p>
            <a:r>
              <a:rPr lang="en-US" altLang="zh-CN" b="0" dirty="0"/>
              <a:t>【</a:t>
            </a:r>
            <a:r>
              <a:rPr lang="zh-CN" altLang="en-US" b="0" dirty="0"/>
              <a:t>解析</a:t>
            </a:r>
            <a:r>
              <a:rPr lang="en-US" altLang="zh-CN" b="0" dirty="0"/>
              <a:t>】</a:t>
            </a:r>
            <a:r>
              <a:rPr lang="zh-CN" altLang="en-US" b="0" dirty="0"/>
              <a:t>可修复废品的净损失＝</a:t>
            </a:r>
            <a:r>
              <a:rPr lang="en-US" altLang="zh-CN" b="0" dirty="0"/>
              <a:t>2</a:t>
            </a:r>
            <a:r>
              <a:rPr lang="zh-CN" altLang="en-US" b="0" dirty="0"/>
              <a:t>＋</a:t>
            </a:r>
            <a:r>
              <a:rPr lang="en-US" altLang="zh-CN" b="0" dirty="0"/>
              <a:t>3</a:t>
            </a:r>
            <a:r>
              <a:rPr lang="zh-CN" altLang="en-US" b="0" dirty="0"/>
              <a:t>＋</a:t>
            </a:r>
            <a:r>
              <a:rPr lang="en-US" altLang="zh-CN" b="0" dirty="0"/>
              <a:t>4</a:t>
            </a:r>
            <a:r>
              <a:rPr lang="zh-CN" altLang="en-US" b="0" dirty="0"/>
              <a:t>－</a:t>
            </a:r>
            <a:r>
              <a:rPr lang="en-US" altLang="zh-CN" b="0" dirty="0"/>
              <a:t>1</a:t>
            </a:r>
            <a:r>
              <a:rPr lang="zh-CN" altLang="en-US" b="0" dirty="0"/>
              <a:t>＝</a:t>
            </a:r>
            <a:r>
              <a:rPr lang="en-US" altLang="zh-CN" b="0" dirty="0"/>
              <a:t>8</a:t>
            </a:r>
            <a:r>
              <a:rPr lang="zh-CN" altLang="en-US" b="0" dirty="0"/>
              <a:t>（万元）。</a:t>
            </a:r>
          </a:p>
          <a:p>
            <a:endParaRPr lang="en-US" altLang="zh-CN" b="0" dirty="0"/>
          </a:p>
          <a:p>
            <a:endParaRPr lang="zh-CN" altLang="en-US" b="0" dirty="0"/>
          </a:p>
        </p:txBody>
      </p:sp>
      <p:sp>
        <p:nvSpPr>
          <p:cNvPr id="3" name="灯片编号占位符 2">
            <a:extLst>
              <a:ext uri="{FF2B5EF4-FFF2-40B4-BE49-F238E27FC236}">
                <a16:creationId xmlns:a16="http://schemas.microsoft.com/office/drawing/2014/main" id="{61ECEF7D-651C-B0DD-0B9D-B952FCFF73A7}"/>
              </a:ext>
            </a:extLst>
          </p:cNvPr>
          <p:cNvSpPr>
            <a:spLocks noGrp="1"/>
          </p:cNvSpPr>
          <p:nvPr>
            <p:ph type="sldNum" sz="quarter" idx="12"/>
          </p:nvPr>
        </p:nvSpPr>
        <p:spPr/>
        <p:txBody>
          <a:bodyPr/>
          <a:lstStyle/>
          <a:p>
            <a:fld id="{565CE74E-AB26-4998-AD42-012C4C1AD076}" type="slidenum">
              <a:rPr lang="zh-CN" altLang="en-US" smtClean="0"/>
              <a:t>73</a:t>
            </a:fld>
            <a:endParaRPr lang="zh-CN" altLang="en-US"/>
          </a:p>
        </p:txBody>
      </p:sp>
      <p:graphicFrame>
        <p:nvGraphicFramePr>
          <p:cNvPr id="4" name="表格 3">
            <a:extLst>
              <a:ext uri="{FF2B5EF4-FFF2-40B4-BE49-F238E27FC236}">
                <a16:creationId xmlns:a16="http://schemas.microsoft.com/office/drawing/2014/main" id="{17CFF6F1-578A-EB2D-69DA-A964E4524316}"/>
              </a:ext>
            </a:extLst>
          </p:cNvPr>
          <p:cNvGraphicFramePr/>
          <p:nvPr>
            <p:custDataLst>
              <p:tags r:id="rId1"/>
            </p:custDataLst>
            <p:extLst>
              <p:ext uri="{D42A27DB-BD31-4B8C-83A1-F6EECF244321}">
                <p14:modId xmlns:p14="http://schemas.microsoft.com/office/powerpoint/2010/main" val="2034533414"/>
              </p:ext>
            </p:extLst>
          </p:nvPr>
        </p:nvGraphicFramePr>
        <p:xfrm>
          <a:off x="1043608" y="1779662"/>
          <a:ext cx="5692879" cy="2501573"/>
        </p:xfrm>
        <a:graphic>
          <a:graphicData uri="http://schemas.openxmlformats.org/drawingml/2006/table">
            <a:tbl>
              <a:tblPr firstRow="1" bandRow="1">
                <a:tableStyleId>{8A107856-5554-42FB-B03E-39F5DBC370BA}</a:tableStyleId>
              </a:tblPr>
              <a:tblGrid>
                <a:gridCol w="717410">
                  <a:extLst>
                    <a:ext uri="{9D8B030D-6E8A-4147-A177-3AD203B41FA5}">
                      <a16:colId xmlns:a16="http://schemas.microsoft.com/office/drawing/2014/main" val="20000"/>
                    </a:ext>
                  </a:extLst>
                </a:gridCol>
                <a:gridCol w="3962509">
                  <a:extLst>
                    <a:ext uri="{9D8B030D-6E8A-4147-A177-3AD203B41FA5}">
                      <a16:colId xmlns:a16="http://schemas.microsoft.com/office/drawing/2014/main" val="20001"/>
                    </a:ext>
                  </a:extLst>
                </a:gridCol>
                <a:gridCol w="1012960">
                  <a:extLst>
                    <a:ext uri="{9D8B030D-6E8A-4147-A177-3AD203B41FA5}">
                      <a16:colId xmlns:a16="http://schemas.microsoft.com/office/drawing/2014/main" val="20002"/>
                    </a:ext>
                  </a:extLst>
                </a:gridCol>
              </a:tblGrid>
              <a:tr h="422787">
                <a:tc>
                  <a:txBody>
                    <a:bodyPr/>
                    <a:lstStyle/>
                    <a:p>
                      <a:pPr indent="0" algn="ctr">
                        <a:lnSpc>
                          <a:spcPct val="150000"/>
                        </a:lnSpc>
                        <a:buNone/>
                      </a:pPr>
                      <a:endParaRPr lang="en-US" altLang="en-US" sz="1600" b="0" dirty="0">
                        <a:solidFill>
                          <a:schemeClr val="bg1"/>
                        </a:solidFill>
                        <a:latin typeface="黑体" panose="02010609060101010101" pitchFamily="49" charset="-122"/>
                        <a:ea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gridSpan="2">
                  <a:txBody>
                    <a:bodyPr/>
                    <a:lstStyle/>
                    <a:p>
                      <a:pPr indent="0" algn="ctr">
                        <a:lnSpc>
                          <a:spcPct val="150000"/>
                        </a:lnSpc>
                        <a:buNone/>
                      </a:pPr>
                      <a:r>
                        <a:rPr lang="en-US" sz="1600" b="0" dirty="0" err="1">
                          <a:solidFill>
                            <a:schemeClr val="bg1"/>
                          </a:solidFill>
                          <a:latin typeface="黑体" panose="02010609060101010101" pitchFamily="49" charset="-122"/>
                          <a:ea typeface="黑体" panose="02010609060101010101" pitchFamily="49" charset="-122"/>
                        </a:rPr>
                        <a:t>废品</a:t>
                      </a:r>
                      <a:r>
                        <a:rPr lang="en-US" sz="1600" b="0" dirty="0" err="1">
                          <a:solidFill>
                            <a:srgbClr val="FFFF00"/>
                          </a:solidFill>
                          <a:latin typeface="黑体" panose="02010609060101010101" pitchFamily="49" charset="-122"/>
                          <a:ea typeface="黑体" panose="02010609060101010101" pitchFamily="49" charset="-122"/>
                        </a:rPr>
                        <a:t>净</a:t>
                      </a:r>
                      <a:r>
                        <a:rPr lang="en-US" sz="1600" b="0" dirty="0" err="1">
                          <a:solidFill>
                            <a:schemeClr val="bg1"/>
                          </a:solidFill>
                          <a:latin typeface="黑体" panose="02010609060101010101" pitchFamily="49" charset="-122"/>
                          <a:ea typeface="黑体" panose="02010609060101010101" pitchFamily="49" charset="-122"/>
                        </a:rPr>
                        <a:t>损失</a:t>
                      </a:r>
                      <a:endParaRPr lang="en-US" altLang="en-US" sz="1600" b="0" dirty="0">
                        <a:solidFill>
                          <a:schemeClr val="bg1"/>
                        </a:solidFill>
                        <a:latin typeface="黑体" panose="02010609060101010101" pitchFamily="49" charset="-122"/>
                        <a:ea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zh-CN"/>
                    </a:p>
                  </a:txBody>
                  <a:tcPr/>
                </a:tc>
                <a:extLst>
                  <a:ext uri="{0D108BD9-81ED-4DB2-BD59-A6C34878D82A}">
                    <a16:rowId xmlns:a16="http://schemas.microsoft.com/office/drawing/2014/main" val="10000"/>
                  </a:ext>
                </a:extLst>
              </a:tr>
              <a:tr h="1233213">
                <a:tc>
                  <a:txBody>
                    <a:bodyPr/>
                    <a:lstStyle/>
                    <a:p>
                      <a:pPr indent="0" algn="ctr">
                        <a:lnSpc>
                          <a:spcPct val="150000"/>
                        </a:lnSpc>
                        <a:buNone/>
                      </a:pPr>
                      <a:r>
                        <a:rPr lang="en-US" sz="1600" b="0" dirty="0" err="1">
                          <a:solidFill>
                            <a:schemeClr val="bg1"/>
                          </a:solidFill>
                          <a:latin typeface="黑体" panose="02010609060101010101" pitchFamily="49" charset="-122"/>
                          <a:ea typeface="黑体" panose="02010609060101010101" pitchFamily="49" charset="-122"/>
                        </a:rPr>
                        <a:t>不可修复废品</a:t>
                      </a:r>
                      <a:endParaRPr lang="en-US" altLang="en-US" sz="1600" b="0" dirty="0">
                        <a:solidFill>
                          <a:schemeClr val="bg1"/>
                        </a:solidFill>
                        <a:latin typeface="黑体" panose="02010609060101010101" pitchFamily="49" charset="-122"/>
                        <a:ea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indent="0">
                        <a:lnSpc>
                          <a:spcPct val="150000"/>
                        </a:lnSpc>
                        <a:buNone/>
                      </a:pPr>
                      <a:r>
                        <a:rPr lang="en-US" sz="1600" b="0" dirty="0" err="1">
                          <a:solidFill>
                            <a:schemeClr val="bg1"/>
                          </a:solidFill>
                          <a:latin typeface="黑体" panose="02010609060101010101" pitchFamily="49" charset="-122"/>
                          <a:ea typeface="黑体" panose="02010609060101010101" pitchFamily="49" charset="-122"/>
                          <a:cs typeface="黑体" panose="02010609060101010101" pitchFamily="49" charset="-122"/>
                        </a:rPr>
                        <a:t>不可修复废品的</a:t>
                      </a:r>
                      <a:r>
                        <a:rPr lang="en-US" sz="1600" b="0" dirty="0" err="1">
                          <a:solidFill>
                            <a:srgbClr val="FFC000"/>
                          </a:solidFill>
                          <a:latin typeface="黑体" panose="02010609060101010101" pitchFamily="49" charset="-122"/>
                          <a:ea typeface="黑体" panose="02010609060101010101" pitchFamily="49" charset="-122"/>
                          <a:cs typeface="黑体" panose="02010609060101010101" pitchFamily="49" charset="-122"/>
                        </a:rPr>
                        <a:t>生产成本</a:t>
                      </a:r>
                      <a:r>
                        <a:rPr 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rPr>
                        <a:t>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rowSpan="2">
                  <a:txBody>
                    <a:bodyPr/>
                    <a:lstStyle/>
                    <a:p>
                      <a:pPr indent="0">
                        <a:lnSpc>
                          <a:spcPct val="150000"/>
                        </a:lnSpc>
                        <a:buNone/>
                      </a:pPr>
                      <a:r>
                        <a:rPr lang="en-US" sz="1600" b="1" dirty="0" err="1">
                          <a:solidFill>
                            <a:srgbClr val="FFC000"/>
                          </a:solidFill>
                          <a:latin typeface="黑体" panose="02010609060101010101" pitchFamily="49" charset="-122"/>
                          <a:ea typeface="黑体" panose="02010609060101010101" pitchFamily="49" charset="-122"/>
                        </a:rPr>
                        <a:t>扣除</a:t>
                      </a:r>
                      <a:r>
                        <a:rPr lang="en-US" sz="1600" b="0" dirty="0" err="1">
                          <a:solidFill>
                            <a:schemeClr val="bg1"/>
                          </a:solidFill>
                          <a:latin typeface="黑体" panose="02010609060101010101" pitchFamily="49" charset="-122"/>
                          <a:ea typeface="黑体" panose="02010609060101010101" pitchFamily="49" charset="-122"/>
                        </a:rPr>
                        <a:t>回收的废品残料价值和应收赔款</a:t>
                      </a:r>
                      <a:endParaRPr lang="en-US" altLang="en-US" sz="1600" b="0" dirty="0">
                        <a:solidFill>
                          <a:schemeClr val="bg1"/>
                        </a:solidFill>
                        <a:latin typeface="黑体" panose="02010609060101010101" pitchFamily="49" charset="-122"/>
                        <a:ea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845573">
                <a:tc>
                  <a:txBody>
                    <a:bodyPr/>
                    <a:lstStyle/>
                    <a:p>
                      <a:pPr indent="0" algn="ctr">
                        <a:lnSpc>
                          <a:spcPct val="150000"/>
                        </a:lnSpc>
                        <a:buNone/>
                      </a:pPr>
                      <a:r>
                        <a:rPr lang="en-US" sz="1600" b="0">
                          <a:solidFill>
                            <a:schemeClr val="bg1"/>
                          </a:solidFill>
                          <a:latin typeface="黑体" panose="02010609060101010101" pitchFamily="49" charset="-122"/>
                          <a:ea typeface="黑体" panose="02010609060101010101" pitchFamily="49" charset="-122"/>
                        </a:rPr>
                        <a:t>可修复废品</a:t>
                      </a:r>
                      <a:endParaRPr lang="en-US" altLang="en-US" sz="1600" b="0">
                        <a:solidFill>
                          <a:schemeClr val="bg1"/>
                        </a:solidFill>
                        <a:latin typeface="黑体" panose="02010609060101010101" pitchFamily="49" charset="-122"/>
                        <a:ea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indent="0">
                        <a:lnSpc>
                          <a:spcPct val="150000"/>
                        </a:lnSpc>
                        <a:buNone/>
                      </a:pPr>
                      <a:r>
                        <a:rPr lang="en-US" sz="1600" b="0" dirty="0" err="1">
                          <a:solidFill>
                            <a:schemeClr val="bg1"/>
                          </a:solidFill>
                          <a:latin typeface="黑体" panose="02010609060101010101" pitchFamily="49" charset="-122"/>
                          <a:ea typeface="黑体" panose="02010609060101010101" pitchFamily="49" charset="-122"/>
                          <a:cs typeface="黑体" panose="02010609060101010101" pitchFamily="49" charset="-122"/>
                        </a:rPr>
                        <a:t>可修复废品的</a:t>
                      </a:r>
                      <a:r>
                        <a:rPr lang="en-US" sz="1600" b="0" dirty="0" err="1">
                          <a:solidFill>
                            <a:srgbClr val="FFC000"/>
                          </a:solidFill>
                          <a:latin typeface="黑体" panose="02010609060101010101" pitchFamily="49" charset="-122"/>
                          <a:ea typeface="黑体" panose="02010609060101010101" pitchFamily="49" charset="-122"/>
                          <a:cs typeface="黑体" panose="02010609060101010101" pitchFamily="49" charset="-122"/>
                        </a:rPr>
                        <a:t>修复费用</a:t>
                      </a:r>
                      <a:r>
                        <a:rPr 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rPr>
                        <a:t> </a:t>
                      </a:r>
                    </a:p>
                    <a:p>
                      <a:pPr indent="0">
                        <a:lnSpc>
                          <a:spcPct val="150000"/>
                        </a:lnSpc>
                        <a:buNone/>
                      </a:pPr>
                      <a:r>
                        <a:rPr 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rPr>
                        <a:t>（</a:t>
                      </a:r>
                      <a:r>
                        <a:rPr lang="zh-CN" alt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rPr>
                        <a:t>注：</a:t>
                      </a:r>
                      <a:r>
                        <a:rPr lang="en-US" sz="1600" b="0" dirty="0" err="1">
                          <a:solidFill>
                            <a:schemeClr val="bg1"/>
                          </a:solidFill>
                          <a:latin typeface="黑体" panose="02010609060101010101" pitchFamily="49" charset="-122"/>
                          <a:ea typeface="黑体" panose="02010609060101010101" pitchFamily="49" charset="-122"/>
                          <a:cs typeface="黑体" panose="02010609060101010101" pitchFamily="49" charset="-122"/>
                        </a:rPr>
                        <a:t>返修前的生产费用，不是废品损失</a:t>
                      </a:r>
                      <a:r>
                        <a:rPr 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rPr>
                        <a:t>）</a:t>
                      </a:r>
                      <a:endParaRPr lang="en-US" altLang="en-US" sz="1600" b="0" dirty="0">
                        <a:solidFill>
                          <a:schemeClr val="bg1"/>
                        </a:solidFill>
                        <a:latin typeface="黑体" panose="02010609060101010101" pitchFamily="49" charset="-122"/>
                        <a:ea typeface="黑体" panose="02010609060101010101" pitchFamily="49" charset="-122"/>
                        <a:cs typeface="黑体" panose="02010609060101010101" pitchFamily="49" charset="-122"/>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vMerge="1">
                  <a:txBody>
                    <a:bodyPr/>
                    <a:lstStyle/>
                    <a:p>
                      <a:endParaRPr lang="zh-CN"/>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5535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740788"/>
            <a:ext cx="6048672" cy="3628390"/>
          </a:xfrm>
        </p:spPr>
        <p:txBody>
          <a:bodyPr/>
          <a:lstStyle/>
          <a:p>
            <a:r>
              <a:rPr lang="en-US" altLang="zh-CN" sz="2400" b="0" dirty="0" smtClean="0">
                <a:solidFill>
                  <a:srgbClr val="FFC000"/>
                </a:solidFill>
              </a:rPr>
              <a:t>【</a:t>
            </a:r>
            <a:r>
              <a:rPr lang="zh-CN" altLang="en-US" sz="2400" b="0" dirty="0" smtClean="0">
                <a:solidFill>
                  <a:srgbClr val="FFC000"/>
                </a:solidFill>
              </a:rPr>
              <a:t>考前查漏补缺</a:t>
            </a:r>
            <a:r>
              <a:rPr lang="en-US" altLang="zh-CN" sz="2400" b="0" dirty="0" smtClean="0">
                <a:solidFill>
                  <a:srgbClr val="FFC000"/>
                </a:solidFill>
              </a:rPr>
              <a:t>-</a:t>
            </a:r>
            <a:r>
              <a:rPr lang="zh-CN" altLang="en-US" sz="2400" b="0" dirty="0">
                <a:solidFill>
                  <a:srgbClr val="FFC000"/>
                </a:solidFill>
              </a:rPr>
              <a:t>材料成本差异</a:t>
            </a:r>
            <a:r>
              <a:rPr lang="en-US" altLang="zh-CN" sz="2400" b="0" dirty="0">
                <a:solidFill>
                  <a:srgbClr val="FFC000"/>
                </a:solidFill>
              </a:rPr>
              <a:t>】</a:t>
            </a:r>
          </a:p>
          <a:p>
            <a:r>
              <a:rPr lang="en-US" altLang="zh-CN" sz="1800" b="0" dirty="0" smtClean="0"/>
              <a:t>【</a:t>
            </a:r>
            <a:r>
              <a:rPr lang="zh-CN" altLang="en-US" sz="1800" b="0" dirty="0"/>
              <a:t>单选题</a:t>
            </a:r>
            <a:r>
              <a:rPr lang="en-US" altLang="zh-CN" sz="1800" b="0" dirty="0"/>
              <a:t>】</a:t>
            </a:r>
            <a:r>
              <a:rPr lang="zh-CN" altLang="en-US" sz="1800" b="0" dirty="0"/>
              <a:t>甲公司采用计划成本法核算原材料的收入与发出，</a:t>
            </a:r>
            <a:r>
              <a:rPr lang="en-US" altLang="zh-CN" sz="1800" b="0" dirty="0"/>
              <a:t>2023</a:t>
            </a:r>
            <a:r>
              <a:rPr lang="zh-CN" altLang="en-US" sz="1800" b="0" dirty="0"/>
              <a:t>年</a:t>
            </a:r>
            <a:r>
              <a:rPr lang="en-US" altLang="zh-CN" sz="1800" b="0" dirty="0"/>
              <a:t>10</a:t>
            </a:r>
            <a:r>
              <a:rPr lang="zh-CN" altLang="en-US" sz="1800" b="0" dirty="0"/>
              <a:t>月初原材料计划成本</a:t>
            </a:r>
            <a:r>
              <a:rPr lang="en-US" altLang="zh-CN" sz="1800" b="0" dirty="0"/>
              <a:t>25</a:t>
            </a:r>
            <a:r>
              <a:rPr lang="zh-CN" altLang="en-US" sz="1800" b="0" dirty="0"/>
              <a:t>万元，材料成本差异为贷方</a:t>
            </a:r>
            <a:r>
              <a:rPr lang="en-US" altLang="zh-CN" sz="1800" b="0" dirty="0"/>
              <a:t>5</a:t>
            </a:r>
            <a:r>
              <a:rPr lang="zh-CN" altLang="en-US" sz="1800" b="0" dirty="0"/>
              <a:t>万元，本月购入材料计划成本</a:t>
            </a:r>
            <a:r>
              <a:rPr lang="en-US" altLang="zh-CN" sz="1800" b="0" dirty="0"/>
              <a:t>15</a:t>
            </a:r>
            <a:r>
              <a:rPr lang="zh-CN" altLang="en-US" sz="1800" b="0" dirty="0"/>
              <a:t>万元，购入材料负担的材料成本差异为借方</a:t>
            </a:r>
            <a:r>
              <a:rPr lang="en-US" altLang="zh-CN" sz="1800" b="0" dirty="0"/>
              <a:t>2</a:t>
            </a:r>
            <a:r>
              <a:rPr lang="zh-CN" altLang="en-US" sz="1800" b="0" dirty="0"/>
              <a:t>万元，本月发出材料计划成本</a:t>
            </a:r>
            <a:r>
              <a:rPr lang="en-US" altLang="zh-CN" sz="1800" b="0" dirty="0"/>
              <a:t>12</a:t>
            </a:r>
            <a:r>
              <a:rPr lang="zh-CN" altLang="en-US" sz="1800" b="0" dirty="0"/>
              <a:t>万元，计算发出材料的实际成本为（　　）万元。</a:t>
            </a:r>
          </a:p>
          <a:p>
            <a:r>
              <a:rPr lang="en-US" altLang="zh-CN" sz="1800" b="0" dirty="0"/>
              <a:t>A.10 B.12</a:t>
            </a:r>
          </a:p>
          <a:p>
            <a:r>
              <a:rPr lang="en-US" altLang="zh-CN" sz="1800" b="0" dirty="0"/>
              <a:t>C.11.1 D.11</a:t>
            </a:r>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74</a:t>
            </a:fld>
            <a:endParaRPr lang="zh-CN" altLang="en-US"/>
          </a:p>
        </p:txBody>
      </p:sp>
    </p:spTree>
    <p:extLst>
      <p:ext uri="{BB962C8B-B14F-4D97-AF65-F5344CB8AC3E}">
        <p14:creationId xmlns:p14="http://schemas.microsoft.com/office/powerpoint/2010/main" val="38010694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971600" y="987574"/>
            <a:ext cx="5832574" cy="3628390"/>
          </a:xfrm>
        </p:spPr>
        <p:txBody>
          <a:bodyPr/>
          <a:lstStyle/>
          <a:p>
            <a:endParaRPr lang="en-US" altLang="zh-CN" b="0" dirty="0"/>
          </a:p>
          <a:p>
            <a:r>
              <a:rPr lang="en-US" altLang="zh-CN" b="0" dirty="0"/>
              <a:t>【</a:t>
            </a:r>
            <a:r>
              <a:rPr lang="zh-CN" altLang="en-US" b="0" dirty="0"/>
              <a:t>答案</a:t>
            </a:r>
            <a:r>
              <a:rPr lang="en-US" altLang="zh-CN" b="0" dirty="0"/>
              <a:t>】C</a:t>
            </a:r>
          </a:p>
          <a:p>
            <a:r>
              <a:rPr lang="en-US" altLang="zh-CN" b="0" dirty="0"/>
              <a:t>【</a:t>
            </a:r>
            <a:r>
              <a:rPr lang="zh-CN" altLang="en-US" b="0" dirty="0"/>
              <a:t>解析</a:t>
            </a:r>
            <a:r>
              <a:rPr lang="en-US" altLang="zh-CN" b="0" dirty="0"/>
              <a:t>】</a:t>
            </a:r>
            <a:r>
              <a:rPr lang="zh-CN" altLang="en-US" b="0" dirty="0"/>
              <a:t>材料成本差异率</a:t>
            </a:r>
            <a:r>
              <a:rPr lang="en-US" altLang="zh-CN" b="0" dirty="0"/>
              <a:t>=</a:t>
            </a:r>
            <a:r>
              <a:rPr lang="zh-CN" altLang="en-US" b="0" dirty="0"/>
              <a:t>（</a:t>
            </a:r>
            <a:r>
              <a:rPr lang="en-US" altLang="zh-CN" b="0" dirty="0"/>
              <a:t>2-5</a:t>
            </a:r>
            <a:r>
              <a:rPr lang="zh-CN" altLang="en-US" b="0" dirty="0"/>
              <a:t>）</a:t>
            </a:r>
            <a:r>
              <a:rPr lang="en-US" altLang="zh-CN" b="0" dirty="0"/>
              <a:t>÷</a:t>
            </a:r>
            <a:r>
              <a:rPr lang="zh-CN" altLang="en-US" b="0" dirty="0"/>
              <a:t>（</a:t>
            </a:r>
            <a:r>
              <a:rPr lang="en-US" altLang="zh-CN" b="0" dirty="0"/>
              <a:t>25+15</a:t>
            </a:r>
            <a:r>
              <a:rPr lang="zh-CN" altLang="en-US" b="0" dirty="0"/>
              <a:t>）</a:t>
            </a:r>
            <a:r>
              <a:rPr lang="en-US" altLang="zh-CN" b="0" dirty="0"/>
              <a:t>=-7.5%</a:t>
            </a:r>
            <a:r>
              <a:rPr lang="zh-CN" altLang="en-US" b="0" dirty="0"/>
              <a:t>发出材料实际成本</a:t>
            </a:r>
            <a:r>
              <a:rPr lang="en-US" altLang="zh-CN" b="0" dirty="0"/>
              <a:t>=12×</a:t>
            </a:r>
            <a:r>
              <a:rPr lang="zh-CN" altLang="en-US" b="0" dirty="0"/>
              <a:t>（</a:t>
            </a:r>
            <a:r>
              <a:rPr lang="en-US" altLang="zh-CN" b="0" dirty="0"/>
              <a:t>1-7.5%</a:t>
            </a:r>
            <a:r>
              <a:rPr lang="zh-CN" altLang="en-US" b="0" dirty="0"/>
              <a:t>）</a:t>
            </a:r>
            <a:r>
              <a:rPr lang="en-US" altLang="zh-CN" b="0" dirty="0"/>
              <a:t>=11.1</a:t>
            </a:r>
            <a:r>
              <a:rPr lang="zh-CN" altLang="en-US" b="0" dirty="0"/>
              <a:t>（万元）。</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75</a:t>
            </a:fld>
            <a:endParaRPr lang="zh-CN" altLang="en-US"/>
          </a:p>
        </p:txBody>
      </p:sp>
    </p:spTree>
    <p:extLst>
      <p:ext uri="{BB962C8B-B14F-4D97-AF65-F5344CB8AC3E}">
        <p14:creationId xmlns:p14="http://schemas.microsoft.com/office/powerpoint/2010/main" val="30006331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87299" y="627534"/>
            <a:ext cx="6120606" cy="3628390"/>
          </a:xfrm>
        </p:spPr>
        <p:txBody>
          <a:bodyPr/>
          <a:lstStyle/>
          <a:p>
            <a:r>
              <a:rPr lang="en-US" altLang="zh-CN" sz="2400" b="0" dirty="0" smtClean="0">
                <a:solidFill>
                  <a:srgbClr val="FFC000"/>
                </a:solidFill>
              </a:rPr>
              <a:t>【</a:t>
            </a:r>
            <a:r>
              <a:rPr lang="zh-CN" altLang="en-US" sz="2400" b="0" dirty="0">
                <a:solidFill>
                  <a:srgbClr val="FFC000"/>
                </a:solidFill>
              </a:rPr>
              <a:t>考前查漏补缺</a:t>
            </a:r>
            <a:r>
              <a:rPr lang="en-US" altLang="zh-CN" sz="2400" b="0" dirty="0" smtClean="0">
                <a:solidFill>
                  <a:srgbClr val="FFC000"/>
                </a:solidFill>
              </a:rPr>
              <a:t>-</a:t>
            </a:r>
            <a:r>
              <a:rPr lang="zh-CN" altLang="en-US" sz="2400" b="0" dirty="0" smtClean="0">
                <a:solidFill>
                  <a:srgbClr val="FFC000"/>
                </a:solidFill>
              </a:rPr>
              <a:t>售价金额法</a:t>
            </a:r>
            <a:r>
              <a:rPr lang="en-US" altLang="zh-CN" sz="2400" b="0" dirty="0" smtClean="0">
                <a:solidFill>
                  <a:srgbClr val="FFC000"/>
                </a:solidFill>
              </a:rPr>
              <a:t>】</a:t>
            </a:r>
            <a:endParaRPr lang="en-US" altLang="zh-CN" sz="2400" b="0" dirty="0">
              <a:solidFill>
                <a:srgbClr val="FFC000"/>
              </a:solidFill>
            </a:endParaRPr>
          </a:p>
          <a:p>
            <a:r>
              <a:rPr lang="en-US" altLang="zh-CN" sz="1800" b="0" dirty="0" smtClean="0"/>
              <a:t>【</a:t>
            </a:r>
            <a:r>
              <a:rPr lang="zh-CN" altLang="en-US" sz="1800" b="0" dirty="0"/>
              <a:t>单选题</a:t>
            </a:r>
            <a:r>
              <a:rPr lang="en-US" altLang="zh-CN" sz="1800" b="0" dirty="0"/>
              <a:t>】</a:t>
            </a:r>
            <a:r>
              <a:rPr lang="zh-CN" altLang="en-US" sz="1800" b="0" dirty="0"/>
              <a:t>某商场采用售价金额核算法核算库存商品。</a:t>
            </a:r>
            <a:r>
              <a:rPr lang="en-US" altLang="zh-CN" sz="1800" b="0" dirty="0"/>
              <a:t>2023</a:t>
            </a:r>
            <a:r>
              <a:rPr lang="zh-CN" altLang="en-US" sz="1800" b="0" dirty="0"/>
              <a:t>年</a:t>
            </a:r>
            <a:r>
              <a:rPr lang="en-US" altLang="zh-CN" sz="1800" b="0" dirty="0"/>
              <a:t>3</a:t>
            </a:r>
            <a:r>
              <a:rPr lang="zh-CN" altLang="en-US" sz="1800" b="0" dirty="0"/>
              <a:t>月</a:t>
            </a:r>
            <a:r>
              <a:rPr lang="en-US" altLang="zh-CN" sz="1800" b="0" dirty="0"/>
              <a:t>1</a:t>
            </a:r>
            <a:r>
              <a:rPr lang="zh-CN" altLang="en-US" sz="1800" b="0" dirty="0"/>
              <a:t>日，该商场库存商品的进价成本总额为</a:t>
            </a:r>
            <a:r>
              <a:rPr lang="en-US" altLang="zh-CN" sz="1800" b="0" dirty="0"/>
              <a:t>180</a:t>
            </a:r>
            <a:r>
              <a:rPr lang="zh-CN" altLang="en-US" sz="1800" b="0" dirty="0"/>
              <a:t>万元，售价总额为</a:t>
            </a:r>
            <a:r>
              <a:rPr lang="en-US" altLang="zh-CN" sz="1800" b="0" dirty="0"/>
              <a:t>250</a:t>
            </a:r>
            <a:r>
              <a:rPr lang="zh-CN" altLang="en-US" sz="1800" b="0" dirty="0"/>
              <a:t>万元；本月购入商品的进价成本总额为</a:t>
            </a:r>
            <a:r>
              <a:rPr lang="en-US" altLang="zh-CN" sz="1800" b="0" dirty="0"/>
              <a:t>500</a:t>
            </a:r>
            <a:r>
              <a:rPr lang="zh-CN" altLang="en-US" sz="1800" b="0" dirty="0"/>
              <a:t>万元，售价总额为</a:t>
            </a:r>
            <a:r>
              <a:rPr lang="en-US" altLang="zh-CN" sz="1800" b="0" dirty="0"/>
              <a:t>750</a:t>
            </a:r>
            <a:r>
              <a:rPr lang="zh-CN" altLang="en-US" sz="1800" b="0" dirty="0"/>
              <a:t>万元；本月实现的销售收入总额为</a:t>
            </a:r>
            <a:r>
              <a:rPr lang="en-US" altLang="zh-CN" sz="1800" b="0" dirty="0"/>
              <a:t>600</a:t>
            </a:r>
            <a:r>
              <a:rPr lang="zh-CN" altLang="en-US" sz="1800" b="0" dirty="0"/>
              <a:t>万元。不考虑其他因素，</a:t>
            </a:r>
            <a:r>
              <a:rPr lang="en-US" altLang="zh-CN" sz="1800" b="0" dirty="0"/>
              <a:t>2023</a:t>
            </a:r>
            <a:r>
              <a:rPr lang="zh-CN" altLang="en-US" sz="1800" b="0" dirty="0"/>
              <a:t>年</a:t>
            </a:r>
            <a:r>
              <a:rPr lang="en-US" altLang="zh-CN" sz="1800" b="0" dirty="0"/>
              <a:t>3</a:t>
            </a:r>
            <a:r>
              <a:rPr lang="zh-CN" altLang="en-US" sz="1800" b="0" dirty="0"/>
              <a:t>月</a:t>
            </a:r>
            <a:r>
              <a:rPr lang="en-US" altLang="zh-CN" sz="1800" b="0" dirty="0"/>
              <a:t>31</a:t>
            </a:r>
            <a:r>
              <a:rPr lang="zh-CN" altLang="en-US" sz="1800" b="0" dirty="0"/>
              <a:t>日该商场库存商品的成本总额为（　　）万元。</a:t>
            </a:r>
          </a:p>
          <a:p>
            <a:r>
              <a:rPr lang="en-US" altLang="zh-CN" sz="1800" b="0" dirty="0"/>
              <a:t>A.408 B.400</a:t>
            </a:r>
          </a:p>
          <a:p>
            <a:r>
              <a:rPr lang="en-US" altLang="zh-CN" sz="1800" b="0" dirty="0"/>
              <a:t>C.272 D.192</a:t>
            </a:r>
            <a:endParaRPr lang="zh-CN" altLang="en-US" sz="1800" b="0" dirty="0"/>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76</a:t>
            </a:fld>
            <a:endParaRPr lang="zh-CN" altLang="en-US"/>
          </a:p>
        </p:txBody>
      </p:sp>
    </p:spTree>
    <p:extLst>
      <p:ext uri="{BB962C8B-B14F-4D97-AF65-F5344CB8AC3E}">
        <p14:creationId xmlns:p14="http://schemas.microsoft.com/office/powerpoint/2010/main" val="49150837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899592" y="483518"/>
            <a:ext cx="5400600" cy="3628390"/>
          </a:xfrm>
        </p:spPr>
        <p:txBody>
          <a:bodyPr/>
          <a:lstStyle/>
          <a:p>
            <a:endParaRPr lang="en-US" altLang="zh-CN" b="0" dirty="0"/>
          </a:p>
          <a:p>
            <a:r>
              <a:rPr lang="en-US" altLang="zh-CN" b="0" dirty="0"/>
              <a:t>【</a:t>
            </a:r>
            <a:r>
              <a:rPr lang="zh-CN" altLang="en-US" b="0" dirty="0"/>
              <a:t>答案</a:t>
            </a:r>
            <a:r>
              <a:rPr lang="en-US" altLang="zh-CN" b="0" dirty="0"/>
              <a:t>】C</a:t>
            </a:r>
          </a:p>
          <a:p>
            <a:r>
              <a:rPr lang="en-US" altLang="zh-CN" b="0" dirty="0"/>
              <a:t>【</a:t>
            </a:r>
            <a:r>
              <a:rPr lang="zh-CN" altLang="en-US" b="0" dirty="0"/>
              <a:t>解析</a:t>
            </a:r>
            <a:r>
              <a:rPr lang="en-US" altLang="zh-CN" b="0" dirty="0"/>
              <a:t>】</a:t>
            </a:r>
            <a:r>
              <a:rPr lang="zh-CN" altLang="en-US" b="0" dirty="0"/>
              <a:t>本月商品进销差价率</a:t>
            </a:r>
            <a:r>
              <a:rPr lang="en-US" altLang="zh-CN" b="0" dirty="0"/>
              <a:t>=</a:t>
            </a:r>
            <a:r>
              <a:rPr lang="zh-CN" altLang="en-US" b="0" dirty="0"/>
              <a:t>（期初库存商品进销差价</a:t>
            </a:r>
            <a:r>
              <a:rPr lang="en-US" altLang="zh-CN" b="0" dirty="0"/>
              <a:t>+</a:t>
            </a:r>
            <a:r>
              <a:rPr lang="zh-CN" altLang="en-US" b="0" dirty="0"/>
              <a:t>本期购入商品进销差价）</a:t>
            </a:r>
            <a:r>
              <a:rPr lang="en-US" altLang="zh-CN" b="0" dirty="0"/>
              <a:t>÷</a:t>
            </a:r>
            <a:r>
              <a:rPr lang="zh-CN" altLang="en-US" b="0" dirty="0"/>
              <a:t>（期初库存商品售价</a:t>
            </a:r>
            <a:r>
              <a:rPr lang="en-US" altLang="zh-CN" b="0" dirty="0"/>
              <a:t>+</a:t>
            </a:r>
            <a:r>
              <a:rPr lang="zh-CN" altLang="en-US" b="0" dirty="0"/>
              <a:t>本期购入商品售价）</a:t>
            </a:r>
            <a:r>
              <a:rPr lang="en-US" altLang="zh-CN" b="0" dirty="0"/>
              <a:t>×100</a:t>
            </a:r>
            <a:r>
              <a:rPr lang="zh-CN" altLang="en-US" b="0" dirty="0"/>
              <a:t>％</a:t>
            </a:r>
            <a:r>
              <a:rPr lang="en-US" altLang="zh-CN" b="0" dirty="0"/>
              <a:t>=</a:t>
            </a:r>
            <a:r>
              <a:rPr lang="zh-CN" altLang="en-US" b="0" dirty="0"/>
              <a:t>（</a:t>
            </a:r>
            <a:r>
              <a:rPr lang="en-US" altLang="zh-CN" b="0" dirty="0"/>
              <a:t>250-180+750-500</a:t>
            </a:r>
            <a:r>
              <a:rPr lang="zh-CN" altLang="en-US" b="0" dirty="0"/>
              <a:t>）</a:t>
            </a:r>
            <a:r>
              <a:rPr lang="en-US" altLang="zh-CN" b="0" dirty="0"/>
              <a:t>÷</a:t>
            </a:r>
            <a:r>
              <a:rPr lang="zh-CN" altLang="en-US" b="0" dirty="0"/>
              <a:t>（</a:t>
            </a:r>
            <a:r>
              <a:rPr lang="en-US" altLang="zh-CN" b="0" dirty="0"/>
              <a:t>250+750</a:t>
            </a:r>
            <a:r>
              <a:rPr lang="zh-CN" altLang="en-US" b="0" dirty="0"/>
              <a:t>）</a:t>
            </a:r>
            <a:r>
              <a:rPr lang="en-US" altLang="zh-CN" b="0" dirty="0"/>
              <a:t>×100</a:t>
            </a:r>
            <a:r>
              <a:rPr lang="zh-CN" altLang="en-US" b="0" dirty="0"/>
              <a:t>％</a:t>
            </a:r>
            <a:r>
              <a:rPr lang="en-US" altLang="zh-CN" b="0" dirty="0"/>
              <a:t>=32</a:t>
            </a:r>
            <a:r>
              <a:rPr lang="zh-CN" altLang="en-US" b="0" dirty="0"/>
              <a:t>％，</a:t>
            </a:r>
            <a:r>
              <a:rPr lang="en-US" altLang="zh-CN" b="0" dirty="0"/>
              <a:t>2023</a:t>
            </a:r>
            <a:r>
              <a:rPr lang="zh-CN" altLang="en-US" b="0" dirty="0"/>
              <a:t>年</a:t>
            </a:r>
            <a:r>
              <a:rPr lang="en-US" altLang="zh-CN" b="0" dirty="0"/>
              <a:t>3</a:t>
            </a:r>
            <a:r>
              <a:rPr lang="zh-CN" altLang="en-US" b="0" dirty="0"/>
              <a:t>月</a:t>
            </a:r>
            <a:r>
              <a:rPr lang="en-US" altLang="zh-CN" b="0" dirty="0"/>
              <a:t>31</a:t>
            </a:r>
            <a:r>
              <a:rPr lang="zh-CN" altLang="en-US" b="0" dirty="0"/>
              <a:t>日该商场库存商品的成本总额</a:t>
            </a:r>
            <a:r>
              <a:rPr lang="en-US" altLang="zh-CN" b="0" dirty="0"/>
              <a:t>=</a:t>
            </a:r>
            <a:r>
              <a:rPr lang="zh-CN" altLang="en-US" b="0" dirty="0"/>
              <a:t>（</a:t>
            </a:r>
            <a:r>
              <a:rPr lang="en-US" altLang="zh-CN" b="0" dirty="0"/>
              <a:t>250+750-600</a:t>
            </a:r>
            <a:r>
              <a:rPr lang="zh-CN" altLang="en-US" b="0" dirty="0"/>
              <a:t>）</a:t>
            </a:r>
            <a:r>
              <a:rPr lang="en-US" altLang="zh-CN" b="0" dirty="0"/>
              <a:t>×</a:t>
            </a:r>
            <a:r>
              <a:rPr lang="zh-CN" altLang="en-US" b="0" dirty="0"/>
              <a:t>（</a:t>
            </a:r>
            <a:r>
              <a:rPr lang="en-US" altLang="zh-CN" b="0" dirty="0"/>
              <a:t>1-32</a:t>
            </a:r>
            <a:r>
              <a:rPr lang="zh-CN" altLang="en-US" b="0" dirty="0"/>
              <a:t>％）</a:t>
            </a:r>
            <a:r>
              <a:rPr lang="en-US" altLang="zh-CN" b="0" dirty="0"/>
              <a:t>=272</a:t>
            </a:r>
            <a:r>
              <a:rPr lang="zh-CN" altLang="en-US" b="0" dirty="0"/>
              <a:t>（万元）。</a:t>
            </a: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77</a:t>
            </a:fld>
            <a:endParaRPr lang="zh-CN" altLang="en-US"/>
          </a:p>
        </p:txBody>
      </p:sp>
    </p:spTree>
    <p:extLst>
      <p:ext uri="{BB962C8B-B14F-4D97-AF65-F5344CB8AC3E}">
        <p14:creationId xmlns:p14="http://schemas.microsoft.com/office/powerpoint/2010/main" val="2418215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55650" y="1203598"/>
            <a:ext cx="6719256" cy="3628390"/>
          </a:xfrm>
        </p:spPr>
        <p:txBody>
          <a:bodyPr/>
          <a:lstStyle/>
          <a:p>
            <a:r>
              <a:rPr lang="zh-CN" altLang="en-US" b="0" dirty="0" smtClean="0">
                <a:effectLst/>
              </a:rPr>
              <a:t>答</a:t>
            </a:r>
            <a:r>
              <a:rPr lang="zh-CN" altLang="en-US" b="0" dirty="0" smtClean="0">
                <a:effectLst/>
              </a:rPr>
              <a:t>案</a:t>
            </a:r>
            <a:r>
              <a:rPr lang="en-US" altLang="zh-CN" b="0" dirty="0" smtClean="0"/>
              <a:t>A</a:t>
            </a:r>
            <a:endParaRPr lang="en-US" altLang="zh-CN" b="0" dirty="0" smtClean="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8</a:t>
            </a:fld>
            <a:endParaRPr lang="zh-CN" altLang="en-US"/>
          </a:p>
        </p:txBody>
      </p:sp>
    </p:spTree>
    <p:extLst>
      <p:ext uri="{BB962C8B-B14F-4D97-AF65-F5344CB8AC3E}">
        <p14:creationId xmlns:p14="http://schemas.microsoft.com/office/powerpoint/2010/main" val="3977239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a:extLst>
              <a:ext uri="{FF2B5EF4-FFF2-40B4-BE49-F238E27FC236}">
                <a16:creationId xmlns:a16="http://schemas.microsoft.com/office/drawing/2014/main" id="{4FBEF125-7618-F7B9-8FB2-E94A05057E0F}"/>
              </a:ext>
            </a:extLst>
          </p:cNvPr>
          <p:cNvSpPr>
            <a:spLocks noGrp="1"/>
          </p:cNvSpPr>
          <p:nvPr>
            <p:ph sz="half" idx="2"/>
          </p:nvPr>
        </p:nvSpPr>
        <p:spPr>
          <a:xfrm>
            <a:off x="748790" y="742494"/>
            <a:ext cx="6047110" cy="3628390"/>
          </a:xfrm>
        </p:spPr>
        <p:txBody>
          <a:bodyPr/>
          <a:lstStyle/>
          <a:p>
            <a:r>
              <a:rPr lang="en-US" altLang="zh-CN" sz="1800" b="0" dirty="0" smtClean="0">
                <a:solidFill>
                  <a:srgbClr val="FFC000"/>
                </a:solidFill>
              </a:rPr>
              <a:t>【</a:t>
            </a:r>
            <a:r>
              <a:rPr lang="zh-CN" altLang="en-US" sz="1800" b="0" dirty="0" smtClean="0">
                <a:solidFill>
                  <a:srgbClr val="FFC000"/>
                </a:solidFill>
              </a:rPr>
              <a:t>考生回忆版</a:t>
            </a:r>
            <a:r>
              <a:rPr lang="en-US" altLang="zh-CN" sz="1800" b="0" dirty="0" smtClean="0">
                <a:solidFill>
                  <a:srgbClr val="FFC000"/>
                </a:solidFill>
              </a:rPr>
              <a:t>·</a:t>
            </a:r>
            <a:r>
              <a:rPr lang="zh-CN" altLang="en-US" sz="1800" b="0" dirty="0" smtClean="0">
                <a:solidFill>
                  <a:srgbClr val="FFC000"/>
                </a:solidFill>
              </a:rPr>
              <a:t>多</a:t>
            </a:r>
            <a:r>
              <a:rPr lang="zh-CN" altLang="en-US" sz="1800" b="0" dirty="0" smtClean="0">
                <a:solidFill>
                  <a:srgbClr val="FFC000"/>
                </a:solidFill>
              </a:rPr>
              <a:t>选</a:t>
            </a:r>
            <a:r>
              <a:rPr lang="zh-CN" altLang="en-US" sz="1800" b="0" dirty="0" smtClean="0">
                <a:solidFill>
                  <a:srgbClr val="FFC000"/>
                </a:solidFill>
              </a:rPr>
              <a:t>题</a:t>
            </a:r>
            <a:r>
              <a:rPr lang="en-US" altLang="zh-CN" sz="1800" b="0" dirty="0" smtClean="0">
                <a:solidFill>
                  <a:srgbClr val="FFC000"/>
                </a:solidFill>
              </a:rPr>
              <a:t>】</a:t>
            </a:r>
          </a:p>
          <a:p>
            <a:r>
              <a:rPr lang="en-US" altLang="zh-CN" sz="1800" b="0" dirty="0"/>
              <a:t>5.</a:t>
            </a:r>
            <a:r>
              <a:rPr lang="zh-CN" altLang="en-US" sz="1800" b="0" dirty="0"/>
              <a:t>下列属于会计账簿按用途不同所进行的分类的有</a:t>
            </a:r>
            <a:r>
              <a:rPr lang="en-US" altLang="zh-CN" sz="1800" b="0" dirty="0"/>
              <a:t>(</a:t>
            </a:r>
            <a:r>
              <a:rPr lang="zh-CN" altLang="en-US" sz="1800" b="0" dirty="0"/>
              <a:t>　</a:t>
            </a:r>
            <a:r>
              <a:rPr lang="en-US" altLang="zh-CN" sz="1800" b="0" dirty="0"/>
              <a:t>)</a:t>
            </a:r>
            <a:r>
              <a:rPr lang="zh-CN" altLang="en-US" sz="1800" b="0" dirty="0"/>
              <a:t>。</a:t>
            </a:r>
          </a:p>
          <a:p>
            <a:r>
              <a:rPr lang="en-US" altLang="zh-CN" sz="1800" b="0" dirty="0"/>
              <a:t>A</a:t>
            </a:r>
            <a:r>
              <a:rPr lang="zh-CN" altLang="en-US" sz="1800" b="0" dirty="0"/>
              <a:t>、分类账簿</a:t>
            </a:r>
          </a:p>
          <a:p>
            <a:r>
              <a:rPr lang="en-US" altLang="zh-CN" sz="1800" b="0" dirty="0"/>
              <a:t>B</a:t>
            </a:r>
            <a:r>
              <a:rPr lang="zh-CN" altLang="en-US" sz="1800" b="0" dirty="0"/>
              <a:t>、序时账簿</a:t>
            </a:r>
          </a:p>
          <a:p>
            <a:r>
              <a:rPr lang="en-US" altLang="zh-CN" sz="1800" b="0" dirty="0"/>
              <a:t>C</a:t>
            </a:r>
            <a:r>
              <a:rPr lang="zh-CN" altLang="en-US" sz="1800" b="0" dirty="0"/>
              <a:t>、备查账簿</a:t>
            </a:r>
          </a:p>
          <a:p>
            <a:r>
              <a:rPr lang="en-US" altLang="zh-CN" sz="1800" b="0" dirty="0"/>
              <a:t>D</a:t>
            </a:r>
            <a:r>
              <a:rPr lang="zh-CN" altLang="en-US" sz="1800" b="0" dirty="0"/>
              <a:t>、数量金额式账簿</a:t>
            </a:r>
          </a:p>
          <a:p>
            <a:endParaRPr lang="zh-CN" altLang="en-US" sz="1400" b="0" dirty="0">
              <a:effectLst/>
            </a:endParaRPr>
          </a:p>
        </p:txBody>
      </p:sp>
      <p:sp>
        <p:nvSpPr>
          <p:cNvPr id="3" name="灯片编号占位符 2">
            <a:extLst>
              <a:ext uri="{FF2B5EF4-FFF2-40B4-BE49-F238E27FC236}">
                <a16:creationId xmlns:a16="http://schemas.microsoft.com/office/drawing/2014/main" id="{E5152761-DCCB-503D-A888-E63FCEDA390F}"/>
              </a:ext>
            </a:extLst>
          </p:cNvPr>
          <p:cNvSpPr>
            <a:spLocks noGrp="1"/>
          </p:cNvSpPr>
          <p:nvPr>
            <p:ph type="sldNum" sz="quarter" idx="12"/>
          </p:nvPr>
        </p:nvSpPr>
        <p:spPr/>
        <p:txBody>
          <a:bodyPr/>
          <a:lstStyle/>
          <a:p>
            <a:fld id="{565CE74E-AB26-4998-AD42-012C4C1AD076}" type="slidenum">
              <a:rPr lang="zh-CN" altLang="en-US" smtClean="0"/>
              <a:pPr/>
              <a:t>9</a:t>
            </a:fld>
            <a:endParaRPr lang="zh-CN" altLang="en-US"/>
          </a:p>
        </p:txBody>
      </p:sp>
    </p:spTree>
    <p:extLst>
      <p:ext uri="{BB962C8B-B14F-4D97-AF65-F5344CB8AC3E}">
        <p14:creationId xmlns:p14="http://schemas.microsoft.com/office/powerpoint/2010/main" val="8675872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6、10、14、20、26、27、28、29、31"/>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2e86cde8-6fc1-4b44-b0fc-108994e5aad9}"/>
</p:tagLst>
</file>

<file path=ppt/theme/theme1.xml><?xml version="1.0" encoding="utf-8"?>
<a:theme xmlns:a="http://schemas.openxmlformats.org/drawingml/2006/main" name="Office 主题">
  <a:themeElements>
    <a:clrScheme name="自定义 21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7873</Words>
  <Application>Microsoft Office PowerPoint</Application>
  <PresentationFormat>全屏显示(16:9)</PresentationFormat>
  <Paragraphs>527</Paragraphs>
  <Slides>77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77</vt:i4>
      </vt:variant>
    </vt:vector>
  </HeadingPairs>
  <TitlesOfParts>
    <vt:vector size="84" baseType="lpstr">
      <vt:lpstr>Agency FB (正文)</vt:lpstr>
      <vt:lpstr>黑体</vt:lpstr>
      <vt:lpstr>宋体</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160</cp:revision>
  <dcterms:created xsi:type="dcterms:W3CDTF">2018-03-01T02:03:00Z</dcterms:created>
  <dcterms:modified xsi:type="dcterms:W3CDTF">2023-05-13T04:09:58Z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